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77" r:id="rId5"/>
    <p:sldId id="259" r:id="rId6"/>
    <p:sldId id="260" r:id="rId7"/>
    <p:sldId id="261" r:id="rId8"/>
    <p:sldId id="262" r:id="rId9"/>
    <p:sldId id="263" r:id="rId10"/>
    <p:sldId id="264" r:id="rId11"/>
    <p:sldId id="279" r:id="rId12"/>
    <p:sldId id="265" r:id="rId13"/>
    <p:sldId id="278" r:id="rId14"/>
    <p:sldId id="280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6" r:id="rId24"/>
    <p:sldId id="274" r:id="rId25"/>
    <p:sldId id="275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>
        <p:scale>
          <a:sx n="77" d="100"/>
          <a:sy n="77" d="100"/>
        </p:scale>
        <p:origin x="-61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9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BDCFC-F282-44F2-BC2F-F5A88B29C669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86A7C-3715-4A32-AF15-EBCE69E26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37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86A7C-3715-4A32-AF15-EBCE69E2632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50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C777-7FB8-4585-8B81-ADE3D90DF0AF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0AF4-8036-4671-BA53-A8003730E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7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C777-7FB8-4585-8B81-ADE3D90DF0AF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0AF4-8036-4671-BA53-A8003730E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05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C777-7FB8-4585-8B81-ADE3D90DF0AF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0AF4-8036-4671-BA53-A8003730E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71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C777-7FB8-4585-8B81-ADE3D90DF0AF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0AF4-8036-4671-BA53-A8003730E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0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C777-7FB8-4585-8B81-ADE3D90DF0AF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0AF4-8036-4671-BA53-A8003730E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7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C777-7FB8-4585-8B81-ADE3D90DF0AF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0AF4-8036-4671-BA53-A8003730E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4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C777-7FB8-4585-8B81-ADE3D90DF0AF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0AF4-8036-4671-BA53-A8003730E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C777-7FB8-4585-8B81-ADE3D90DF0AF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0AF4-8036-4671-BA53-A8003730E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03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C777-7FB8-4585-8B81-ADE3D90DF0AF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0AF4-8036-4671-BA53-A8003730E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91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C777-7FB8-4585-8B81-ADE3D90DF0AF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0AF4-8036-4671-BA53-A8003730E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59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7C777-7FB8-4585-8B81-ADE3D90DF0AF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60AF4-8036-4671-BA53-A8003730E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75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7C777-7FB8-4585-8B81-ADE3D90DF0AF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60AF4-8036-4671-BA53-A8003730E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999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FFFF00"/>
                </a:solidFill>
              </a:rPr>
              <a:t>Geeky Chord Stuff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Jeff Veteto</a:t>
            </a:r>
          </a:p>
          <a:p>
            <a:r>
              <a:rPr lang="en-US" dirty="0">
                <a:solidFill>
                  <a:srgbClr val="FFFF00"/>
                </a:solidFill>
              </a:rPr>
              <a:t>SAI Region 25 Summer Music Camp</a:t>
            </a:r>
          </a:p>
          <a:p>
            <a:r>
              <a:rPr lang="en-US" dirty="0">
                <a:solidFill>
                  <a:srgbClr val="FFFF00"/>
                </a:solidFill>
              </a:rPr>
              <a:t>June 20, 2020</a:t>
            </a:r>
          </a:p>
        </p:txBody>
      </p:sp>
    </p:spTree>
    <p:extLst>
      <p:ext uri="{BB962C8B-B14F-4D97-AF65-F5344CB8AC3E}">
        <p14:creationId xmlns:p14="http://schemas.microsoft.com/office/powerpoint/2010/main" val="65901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20000" cy="1098550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</a:rPr>
              <a:t>Okay…but we’re still on “Do”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905000"/>
            <a:ext cx="3352800" cy="4419600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rgbClr val="FFFF00"/>
                </a:solidFill>
              </a:rPr>
              <a:t>It’s time to move around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rgbClr val="FFFF00"/>
                </a:solidFill>
              </a:rPr>
              <a:t>So the song is in a key….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rgbClr val="FFFF00"/>
                </a:solidFill>
              </a:rPr>
              <a:t>But the ROOTS of the chords can be anywhere in that key</a:t>
            </a:r>
          </a:p>
          <a:p>
            <a:endParaRPr lang="en-US" sz="5800" dirty="0">
              <a:solidFill>
                <a:srgbClr val="FFFF00"/>
              </a:solidFill>
            </a:endParaRPr>
          </a:p>
          <a:p>
            <a:endParaRPr lang="en-US" sz="58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81200"/>
            <a:ext cx="5167109" cy="415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23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20000" cy="1098550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</a:rPr>
              <a:t>What is this goofy wheel?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905000"/>
            <a:ext cx="3352800" cy="4419600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rgbClr val="FFFF00"/>
                </a:solidFill>
              </a:rPr>
              <a:t>Welcome to the “Circle of Fifths”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rgbClr val="FFFF00"/>
                </a:solidFill>
              </a:rPr>
              <a:t>Each click to the right is an interval of a fifth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rgbClr val="FFFF00"/>
                </a:solidFill>
              </a:rPr>
              <a:t>Fifth:  Think “every other” third!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rgbClr val="FFFF00"/>
                </a:solidFill>
              </a:rPr>
              <a:t>Click to the left, and we get the “Wheel of Fourths”</a:t>
            </a:r>
          </a:p>
          <a:p>
            <a:endParaRPr lang="en-US" sz="5800" dirty="0">
              <a:solidFill>
                <a:srgbClr val="FFFF00"/>
              </a:solidFill>
            </a:endParaRPr>
          </a:p>
          <a:p>
            <a:endParaRPr lang="en-US" sz="58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81200"/>
            <a:ext cx="5167109" cy="415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57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20000" cy="1098550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</a:rPr>
              <a:t>Let’s start easy…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905000"/>
            <a:ext cx="3352800" cy="4419600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rgbClr val="FFFF00"/>
                </a:solidFill>
              </a:rPr>
              <a:t>“To-</a:t>
            </a:r>
            <a:r>
              <a:rPr lang="en-US" sz="4100" dirty="0" err="1">
                <a:solidFill>
                  <a:srgbClr val="FFFF00"/>
                </a:solidFill>
              </a:rPr>
              <a:t>mor</a:t>
            </a:r>
            <a:r>
              <a:rPr lang="en-US" sz="4100" dirty="0">
                <a:solidFill>
                  <a:srgbClr val="FFFF00"/>
                </a:solidFill>
              </a:rPr>
              <a:t>-row” could all be the same chord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rgbClr val="FFFF00"/>
                </a:solidFill>
              </a:rPr>
              <a:t>Yuck.  Gross.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rgbClr val="FFFF00"/>
                </a:solidFill>
              </a:rPr>
              <a:t>Where does your ear take you?</a:t>
            </a:r>
          </a:p>
          <a:p>
            <a:endParaRPr lang="en-US" sz="5800" dirty="0">
              <a:solidFill>
                <a:srgbClr val="FFFF00"/>
              </a:solidFill>
            </a:endParaRPr>
          </a:p>
          <a:p>
            <a:endParaRPr lang="en-US" sz="58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81200"/>
            <a:ext cx="5167109" cy="415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6781800" y="2514600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67400" y="2209800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9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20000" cy="1098550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</a:rPr>
              <a:t>Let’s call this one click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905000"/>
            <a:ext cx="3352800" cy="4419600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rgbClr val="FFFF00"/>
                </a:solidFill>
              </a:rPr>
              <a:t>First, we know where home base </a:t>
            </a:r>
            <a:r>
              <a:rPr lang="en-US" sz="4100" dirty="0" smtClean="0">
                <a:solidFill>
                  <a:srgbClr val="FFFF00"/>
                </a:solidFill>
              </a:rPr>
              <a:t>is</a:t>
            </a:r>
            <a:endParaRPr lang="en-US" sz="41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rgbClr val="FFFF00"/>
                </a:solidFill>
              </a:rPr>
              <a:t>But we want tension prior to that home chord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rgbClr val="FFFF00"/>
                </a:solidFill>
              </a:rPr>
              <a:t>So we start one click to the 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rgbClr val="FFFF00"/>
                </a:solidFill>
              </a:rPr>
              <a:t>Then click back home</a:t>
            </a:r>
          </a:p>
          <a:p>
            <a:endParaRPr lang="en-US" sz="5800" dirty="0">
              <a:solidFill>
                <a:srgbClr val="FFFF00"/>
              </a:solidFill>
            </a:endParaRPr>
          </a:p>
          <a:p>
            <a:endParaRPr lang="en-US" sz="58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81200"/>
            <a:ext cx="5167109" cy="415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6781800" y="2514600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67400" y="2209800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8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20000" cy="109855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Side note:  Voicing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905000"/>
            <a:ext cx="3352800" cy="4419600"/>
          </a:xfrm>
        </p:spPr>
        <p:txBody>
          <a:bodyPr>
            <a:normAutofit fontScale="7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100" dirty="0" smtClean="0">
                <a:solidFill>
                  <a:srgbClr val="FFFF00"/>
                </a:solidFill>
              </a:rPr>
              <a:t>On a chord, the root doesn’t have to be at the bottom</a:t>
            </a:r>
            <a:endParaRPr lang="en-US" sz="41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100" dirty="0" smtClean="0">
                <a:solidFill>
                  <a:srgbClr val="FFFF00"/>
                </a:solidFill>
              </a:rPr>
              <a:t>Look at both C and G chords</a:t>
            </a:r>
            <a:endParaRPr lang="en-US" sz="41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100" dirty="0" smtClean="0">
                <a:solidFill>
                  <a:srgbClr val="FFFF00"/>
                </a:solidFill>
              </a:rPr>
              <a:t>Any combo of the right letters spells the same chord</a:t>
            </a:r>
            <a:endParaRPr lang="en-US" sz="4100" dirty="0">
              <a:solidFill>
                <a:srgbClr val="FFFF00"/>
              </a:solidFill>
            </a:endParaRPr>
          </a:p>
          <a:p>
            <a:endParaRPr lang="en-US" sz="5800" dirty="0">
              <a:solidFill>
                <a:srgbClr val="FFFF00"/>
              </a:solidFill>
            </a:endParaRPr>
          </a:p>
          <a:p>
            <a:endParaRPr lang="en-US" sz="58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81200"/>
            <a:ext cx="5167109" cy="415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6781800" y="2514600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67400" y="2209800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1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  <p:bldP spid="6" grpId="0" uiExpan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20000" cy="1098550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</a:rPr>
              <a:t>Just as easy….in reverse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905000"/>
            <a:ext cx="3352800" cy="44196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rgbClr val="FFFF00"/>
                </a:solidFill>
              </a:rPr>
              <a:t>“</a:t>
            </a:r>
            <a:r>
              <a:rPr lang="en-US" sz="4100" dirty="0" err="1">
                <a:solidFill>
                  <a:srgbClr val="FFFF00"/>
                </a:solidFill>
              </a:rPr>
              <a:t>Af-ter</a:t>
            </a:r>
            <a:r>
              <a:rPr lang="en-US" sz="4100" dirty="0">
                <a:solidFill>
                  <a:srgbClr val="FFFF00"/>
                </a:solidFill>
              </a:rPr>
              <a:t> dark, when…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rgbClr val="FFFF00"/>
                </a:solidFill>
              </a:rPr>
              <a:t>“Everything is still….”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rgbClr val="FFFF00"/>
                </a:solidFill>
              </a:rPr>
              <a:t>Well, well… same chord!</a:t>
            </a:r>
          </a:p>
          <a:p>
            <a:endParaRPr lang="en-US" sz="5800" dirty="0">
              <a:solidFill>
                <a:srgbClr val="FFFF00"/>
              </a:solidFill>
            </a:endParaRPr>
          </a:p>
          <a:p>
            <a:endParaRPr lang="en-US" sz="58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81200"/>
            <a:ext cx="5167109" cy="415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36040516-189B-4F5A-ADAB-484781DE8541}"/>
              </a:ext>
            </a:extLst>
          </p:cNvPr>
          <p:cNvSpPr/>
          <p:nvPr/>
        </p:nvSpPr>
        <p:spPr>
          <a:xfrm>
            <a:off x="5898254" y="2209800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A727F4C4-9CF7-481E-AA9C-266C452873B5}"/>
              </a:ext>
            </a:extLst>
          </p:cNvPr>
          <p:cNvSpPr/>
          <p:nvPr/>
        </p:nvSpPr>
        <p:spPr>
          <a:xfrm>
            <a:off x="6781800" y="2512291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6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20000" cy="1098550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</a:rPr>
              <a:t>Okay…Two clicks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905000"/>
            <a:ext cx="3352800" cy="44196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rgbClr val="FFFF00"/>
                </a:solidFill>
              </a:rPr>
              <a:t>“Goodbye, my Coney Island…”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rgbClr val="FFFF00"/>
                </a:solidFill>
              </a:rPr>
              <a:t>“Baby…”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rgbClr val="FFFF00"/>
                </a:solidFill>
              </a:rPr>
              <a:t>“Farewell…”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rgbClr val="FFFF00"/>
                </a:solidFill>
              </a:rPr>
              <a:t>Wait!</a:t>
            </a:r>
          </a:p>
          <a:p>
            <a:endParaRPr lang="en-US" sz="5800" dirty="0">
              <a:solidFill>
                <a:srgbClr val="FFFF00"/>
              </a:solidFill>
            </a:endParaRPr>
          </a:p>
          <a:p>
            <a:endParaRPr lang="en-US" sz="58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81200"/>
            <a:ext cx="5167109" cy="415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FE473871-828D-4D14-AE4A-B86866E02E77}"/>
              </a:ext>
            </a:extLst>
          </p:cNvPr>
          <p:cNvSpPr/>
          <p:nvPr/>
        </p:nvSpPr>
        <p:spPr>
          <a:xfrm>
            <a:off x="5909799" y="2209800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62AD0F20-D66C-44DF-A3F4-4D341F4C6C23}"/>
              </a:ext>
            </a:extLst>
          </p:cNvPr>
          <p:cNvSpPr/>
          <p:nvPr/>
        </p:nvSpPr>
        <p:spPr>
          <a:xfrm>
            <a:off x="6795754" y="2481209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8689133-3209-46D5-866E-09658D5627D0}"/>
              </a:ext>
            </a:extLst>
          </p:cNvPr>
          <p:cNvSpPr/>
          <p:nvPr/>
        </p:nvSpPr>
        <p:spPr>
          <a:xfrm>
            <a:off x="7405354" y="2971800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6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20000" cy="1098550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</a:rPr>
              <a:t>Now…Three clicks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905000"/>
            <a:ext cx="3352800" cy="441960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rgbClr val="FFFF00"/>
                </a:solidFill>
              </a:rPr>
              <a:t>“If I had my…”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rgbClr val="FFFF00"/>
                </a:solidFill>
              </a:rPr>
              <a:t>“Way, Dear for-…”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rgbClr val="FFFF00"/>
                </a:solidFill>
              </a:rPr>
              <a:t>“-ever, there’d…”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rgbClr val="FFFF00"/>
                </a:solidFill>
              </a:rPr>
              <a:t>“Be….”</a:t>
            </a:r>
          </a:p>
          <a:p>
            <a:endParaRPr lang="en-US" sz="5800" dirty="0">
              <a:solidFill>
                <a:srgbClr val="FFFF00"/>
              </a:solidFill>
            </a:endParaRPr>
          </a:p>
          <a:p>
            <a:endParaRPr lang="en-US" sz="58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81200"/>
            <a:ext cx="5167109" cy="415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94D8A550-0E99-4A3E-BB72-18985D12E1FC}"/>
              </a:ext>
            </a:extLst>
          </p:cNvPr>
          <p:cNvSpPr/>
          <p:nvPr/>
        </p:nvSpPr>
        <p:spPr>
          <a:xfrm>
            <a:off x="5898254" y="2209800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25A9BD11-EAB8-4C57-8C91-207418C3ADE7}"/>
              </a:ext>
            </a:extLst>
          </p:cNvPr>
          <p:cNvSpPr/>
          <p:nvPr/>
        </p:nvSpPr>
        <p:spPr>
          <a:xfrm>
            <a:off x="6772344" y="2483518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7AF7CBA-19A3-4939-8A74-0752976DA8FE}"/>
              </a:ext>
            </a:extLst>
          </p:cNvPr>
          <p:cNvSpPr/>
          <p:nvPr/>
        </p:nvSpPr>
        <p:spPr>
          <a:xfrm>
            <a:off x="7381944" y="2974109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F21235E-5228-473E-B72C-FC10716C9A5C}"/>
              </a:ext>
            </a:extLst>
          </p:cNvPr>
          <p:cNvSpPr/>
          <p:nvPr/>
        </p:nvSpPr>
        <p:spPr>
          <a:xfrm>
            <a:off x="7620000" y="3886200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3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20000" cy="1098550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</a:rPr>
              <a:t>And…Four clicks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905000"/>
            <a:ext cx="3352800" cy="4419600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rgbClr val="FFFF00"/>
                </a:solidFill>
              </a:rPr>
              <a:t>“Five foot two…”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rgbClr val="FFFF00"/>
                </a:solidFill>
              </a:rPr>
              <a:t>“Eyes of blue…”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rgbClr val="FFFF00"/>
                </a:solidFill>
              </a:rPr>
              <a:t>“Oh what those five…”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rgbClr val="FFFF00"/>
                </a:solidFill>
              </a:rPr>
              <a:t>“Anybody….”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rgbClr val="FFFF00"/>
                </a:solidFill>
              </a:rPr>
              <a:t>“Seen my….”</a:t>
            </a:r>
          </a:p>
          <a:p>
            <a:endParaRPr lang="en-US" sz="5800" dirty="0">
              <a:solidFill>
                <a:srgbClr val="FFFF00"/>
              </a:solidFill>
            </a:endParaRPr>
          </a:p>
          <a:p>
            <a:endParaRPr lang="en-US" sz="58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81200"/>
            <a:ext cx="5167109" cy="415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25D90163-ECB1-409D-9285-989C28F5205E}"/>
              </a:ext>
            </a:extLst>
          </p:cNvPr>
          <p:cNvSpPr/>
          <p:nvPr/>
        </p:nvSpPr>
        <p:spPr>
          <a:xfrm>
            <a:off x="5936354" y="2231204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28748076-27DB-4D68-9F11-72C43C67C99B}"/>
              </a:ext>
            </a:extLst>
          </p:cNvPr>
          <p:cNvSpPr/>
          <p:nvPr/>
        </p:nvSpPr>
        <p:spPr>
          <a:xfrm>
            <a:off x="6858000" y="2477122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8DB86D5-0EB3-48D8-B24B-2724E154A9EB}"/>
              </a:ext>
            </a:extLst>
          </p:cNvPr>
          <p:cNvSpPr/>
          <p:nvPr/>
        </p:nvSpPr>
        <p:spPr>
          <a:xfrm>
            <a:off x="7506536" y="3039295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B45E248-5D2D-4877-913C-C192DC7ACD32}"/>
              </a:ext>
            </a:extLst>
          </p:cNvPr>
          <p:cNvSpPr/>
          <p:nvPr/>
        </p:nvSpPr>
        <p:spPr>
          <a:xfrm>
            <a:off x="7658100" y="3886200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5F416355-763A-4DD8-AA68-8DAD643CB828}"/>
              </a:ext>
            </a:extLst>
          </p:cNvPr>
          <p:cNvSpPr/>
          <p:nvPr/>
        </p:nvSpPr>
        <p:spPr>
          <a:xfrm>
            <a:off x="7391400" y="4724400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2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20000" cy="1098550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</a:rPr>
              <a:t>A parallel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905000"/>
            <a:ext cx="3352800" cy="441960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rgbClr val="FFFF00"/>
                </a:solidFill>
              </a:rPr>
              <a:t>Not an exact parallel, but similar idea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rgbClr val="FFFF00"/>
                </a:solidFill>
              </a:rPr>
              <a:t>The number is “home;” each number is a “click”</a:t>
            </a:r>
          </a:p>
          <a:p>
            <a:endParaRPr lang="en-US" sz="5800" dirty="0">
              <a:solidFill>
                <a:srgbClr val="FFFF00"/>
              </a:solidFill>
            </a:endParaRPr>
          </a:p>
          <a:p>
            <a:endParaRPr lang="en-US" sz="58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843" y="1878806"/>
            <a:ext cx="4247357" cy="424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91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20000" cy="1174750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</a:rPr>
              <a:t>How does music work?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</p:spPr>
        <p:txBody>
          <a:bodyPr>
            <a:normAutofit fontScale="40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800" dirty="0">
                <a:solidFill>
                  <a:srgbClr val="FFFF00"/>
                </a:solidFill>
              </a:rPr>
              <a:t>What are intervals?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800" dirty="0">
                <a:solidFill>
                  <a:srgbClr val="FFFF00"/>
                </a:solidFill>
              </a:rPr>
              <a:t>What are roots, thirds, fifths, and sevenths?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800" dirty="0">
                <a:solidFill>
                  <a:srgbClr val="FFFF00"/>
                </a:solidFill>
              </a:rPr>
              <a:t>How do notes become chords?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800" dirty="0">
                <a:solidFill>
                  <a:srgbClr val="FFFF00"/>
                </a:solidFill>
              </a:rPr>
              <a:t>How can the “fifth” of the scale be a different thing than the “fifth” of a chord?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800" dirty="0">
                <a:solidFill>
                  <a:srgbClr val="FFFF00"/>
                </a:solidFill>
              </a:rPr>
              <a:t>And…how do we get from chord to chord?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52600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85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20000" cy="1098550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</a:rPr>
              <a:t>An interesting side note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905000"/>
            <a:ext cx="3886200" cy="4419600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rgbClr val="FFFF00"/>
                </a:solidFill>
              </a:rPr>
              <a:t>Curiously, look what happens to the number of sharps or flats for each key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rgbClr val="FFFF00"/>
                </a:solidFill>
              </a:rPr>
              <a:t>Probably just a coincidence…</a:t>
            </a:r>
          </a:p>
          <a:p>
            <a:endParaRPr lang="en-US" sz="5800" dirty="0">
              <a:solidFill>
                <a:srgbClr val="FFFF00"/>
              </a:solidFill>
            </a:endParaRPr>
          </a:p>
          <a:p>
            <a:endParaRPr lang="en-US" sz="58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2" y="2114059"/>
            <a:ext cx="3779838" cy="390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48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20000" cy="1479550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</a:rPr>
              <a:t>You can jump from one to anything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905000"/>
            <a:ext cx="3352800" cy="4419600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rgbClr val="FFFF00"/>
                </a:solidFill>
              </a:rPr>
              <a:t>“Five foot two…”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rgbClr val="FFFF00"/>
                </a:solidFill>
              </a:rPr>
              <a:t>“If I had my way…”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rgbClr val="FFFF00"/>
                </a:solidFill>
              </a:rPr>
              <a:t>“Goodbye my Coney Island…”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rgbClr val="FFFF00"/>
                </a:solidFill>
              </a:rPr>
              <a:t>“After dark….”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800" dirty="0">
              <a:solidFill>
                <a:srgbClr val="FFFF00"/>
              </a:solidFill>
            </a:endParaRPr>
          </a:p>
          <a:p>
            <a:endParaRPr lang="en-US" sz="58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81200"/>
            <a:ext cx="5167109" cy="415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89752" y="4572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5’-2”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06328" y="3962400"/>
            <a:ext cx="1874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If I Had My Way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8970" y="3380769"/>
            <a:ext cx="1540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Coney Island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2800" y="2286000"/>
            <a:ext cx="1289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After Dark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06328" y="1905224"/>
            <a:ext cx="822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50044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/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315200" cy="1479550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</a:rPr>
              <a:t>…Including jumping to a new key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905000"/>
            <a:ext cx="3352800" cy="4419600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rgbClr val="FFFF00"/>
                </a:solidFill>
              </a:rPr>
              <a:t>Say you want a ½ step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rgbClr val="FFFF00"/>
                </a:solidFill>
              </a:rPr>
              <a:t>Find key, dial right one click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rgbClr val="FFFF00"/>
                </a:solidFill>
              </a:rPr>
              <a:t>And it’s the V chord of the new key!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rgbClr val="FFFF00"/>
                </a:solidFill>
              </a:rPr>
              <a:t>Home to new key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800" dirty="0">
              <a:solidFill>
                <a:srgbClr val="FFFF00"/>
              </a:solidFill>
            </a:endParaRPr>
          </a:p>
          <a:p>
            <a:endParaRPr lang="en-US" sz="58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81200"/>
            <a:ext cx="5167109" cy="415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6705600" y="2514600"/>
            <a:ext cx="808630" cy="7710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14800" y="3810000"/>
            <a:ext cx="808630" cy="7710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67200" y="4599296"/>
            <a:ext cx="808630" cy="7710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8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315200" cy="1479550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</a:rPr>
              <a:t>…Including the opposite direction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905000"/>
            <a:ext cx="3352800" cy="4419600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rgbClr val="FFFF00"/>
                </a:solidFill>
              </a:rPr>
              <a:t>Say you want a step 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rgbClr val="FFFF00"/>
                </a:solidFill>
              </a:rPr>
              <a:t>Find key, dial right one click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rgbClr val="FFFF00"/>
                </a:solidFill>
              </a:rPr>
              <a:t>And it’s the V chord of the new key!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rgbClr val="FFFF00"/>
                </a:solidFill>
              </a:rPr>
              <a:t>Home to new key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800" dirty="0">
              <a:solidFill>
                <a:srgbClr val="FFFF00"/>
              </a:solidFill>
            </a:endParaRPr>
          </a:p>
          <a:p>
            <a:endParaRPr lang="en-US" sz="58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81200"/>
            <a:ext cx="5167109" cy="415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6705600" y="2514600"/>
            <a:ext cx="808630" cy="7710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835847" y="2157882"/>
            <a:ext cx="808630" cy="7710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00600" y="2362200"/>
            <a:ext cx="808630" cy="7710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315200" cy="869950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</a:rPr>
              <a:t>This is nothing new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905000"/>
            <a:ext cx="3276600" cy="44196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rgbClr val="FFFF00"/>
                </a:solidFill>
              </a:rPr>
              <a:t>Franz Liszt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100" dirty="0" err="1">
                <a:solidFill>
                  <a:srgbClr val="FFFF00"/>
                </a:solidFill>
              </a:rPr>
              <a:t>Liebestraum</a:t>
            </a:r>
            <a:endParaRPr lang="en-US" sz="41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rgbClr val="FFFF00"/>
                </a:solidFill>
              </a:rPr>
              <a:t>“Love’s Dream”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rgbClr val="FFFF00"/>
                </a:solidFill>
              </a:rPr>
              <a:t>Or is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rgbClr val="FFFF00"/>
                </a:solidFill>
              </a:rPr>
              <a:t>Alt lyrics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800" dirty="0">
              <a:solidFill>
                <a:srgbClr val="FFFF00"/>
              </a:solidFill>
            </a:endParaRPr>
          </a:p>
          <a:p>
            <a:endParaRPr lang="en-US" sz="58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0"/>
            <a:ext cx="5358529" cy="461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liszt-liebestraum-no-3-love-dream_nzdYBslx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1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90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315200" cy="869950"/>
          </a:xfrm>
        </p:spPr>
        <p:txBody>
          <a:bodyPr>
            <a:noAutofit/>
          </a:bodyPr>
          <a:lstStyle/>
          <a:p>
            <a:pPr algn="ctr"/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905000"/>
            <a:ext cx="3276600" cy="4419600"/>
          </a:xfrm>
        </p:spPr>
        <p:txBody>
          <a:bodyPr>
            <a:normAutofit/>
          </a:bodyPr>
          <a:lstStyle/>
          <a:p>
            <a:endParaRPr lang="en-US" sz="5800" dirty="0">
              <a:solidFill>
                <a:srgbClr val="FFFF00"/>
              </a:solidFill>
            </a:endParaRPr>
          </a:p>
          <a:p>
            <a:endParaRPr lang="en-US" sz="58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467600" cy="642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0" y="2243107"/>
            <a:ext cx="1585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Five foot two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38800" y="2252632"/>
            <a:ext cx="1457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Eyes of blue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3910072"/>
            <a:ext cx="1863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O what those 5’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50461" y="3919597"/>
            <a:ext cx="1188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Anybody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08966" y="3910072"/>
            <a:ext cx="1087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Seen my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5486400"/>
            <a:ext cx="62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Gal!</a:t>
            </a:r>
          </a:p>
        </p:txBody>
      </p:sp>
      <p:pic>
        <p:nvPicPr>
          <p:cNvPr id="10" name="liszt-liebestraum-no-3-love-dream_nzdYBslx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9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905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315200" cy="353695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I guess you could say Franz Liszt was ahead of his time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905000"/>
            <a:ext cx="3276600" cy="4419600"/>
          </a:xfrm>
        </p:spPr>
        <p:txBody>
          <a:bodyPr>
            <a:normAutofit/>
          </a:bodyPr>
          <a:lstStyle/>
          <a:p>
            <a:endParaRPr lang="en-US" sz="58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05600" y="273051"/>
            <a:ext cx="1981200" cy="391795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4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315200" cy="262255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Any questions?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905000"/>
            <a:ext cx="3276600" cy="4419600"/>
          </a:xfrm>
        </p:spPr>
        <p:txBody>
          <a:bodyPr>
            <a:normAutofit/>
          </a:bodyPr>
          <a:lstStyle/>
          <a:p>
            <a:endParaRPr lang="en-US" sz="58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57600" y="4343400"/>
            <a:ext cx="43434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…then a final thought...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88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905000"/>
            <a:ext cx="7086600" cy="3810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As far as you wish to pursue this hobby in the right brain, you can pursue just as far in the left brain. Have fun!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905000"/>
            <a:ext cx="3276600" cy="4419600"/>
          </a:xfrm>
        </p:spPr>
        <p:txBody>
          <a:bodyPr>
            <a:normAutofit/>
          </a:bodyPr>
          <a:lstStyle/>
          <a:p>
            <a:endParaRPr lang="en-US" sz="58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762000"/>
            <a:ext cx="43434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That final thought: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27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352800" cy="1174750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</a:rPr>
              <a:t>Intervals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9800"/>
            <a:ext cx="3008313" cy="3916363"/>
          </a:xfrm>
        </p:spPr>
        <p:txBody>
          <a:bodyPr>
            <a:normAutofit fontScale="4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800" dirty="0">
                <a:solidFill>
                  <a:srgbClr val="FFFF00"/>
                </a:solidFill>
              </a:rPr>
              <a:t>The distance between two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800" dirty="0">
                <a:solidFill>
                  <a:srgbClr val="FFFF00"/>
                </a:solidFill>
              </a:rPr>
              <a:t>Count both ends!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800" dirty="0">
                <a:solidFill>
                  <a:srgbClr val="FFFF00"/>
                </a:solidFill>
              </a:rPr>
              <a:t>Key of C…because it’s easy!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800" dirty="0">
                <a:solidFill>
                  <a:srgbClr val="FFFF00"/>
                </a:solidFill>
              </a:rPr>
              <a:t>How we build chords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3400"/>
            <a:ext cx="4136475" cy="58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61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352800" cy="1174750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</a:rPr>
              <a:t>Up or Down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9800"/>
            <a:ext cx="3200400" cy="3916363"/>
          </a:xfrm>
        </p:spPr>
        <p:txBody>
          <a:bodyPr>
            <a:normAutofit fontScale="4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800" dirty="0">
                <a:solidFill>
                  <a:srgbClr val="FFFF00"/>
                </a:solidFill>
              </a:rPr>
              <a:t>Note that a fifth up is the same as a fourth down….sort 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800" dirty="0">
                <a:solidFill>
                  <a:srgbClr val="FFFF00"/>
                </a:solidFill>
              </a:rPr>
              <a:t>And vice versa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800" dirty="0">
                <a:solidFill>
                  <a:srgbClr val="FFFF00"/>
                </a:solidFill>
              </a:rPr>
              <a:t>Ditto for other intervals, that sum up to an octave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800" dirty="0">
                <a:solidFill>
                  <a:srgbClr val="FFFF00"/>
                </a:solidFill>
              </a:rPr>
              <a:t>We will likely see this again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3400"/>
            <a:ext cx="4136475" cy="58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20000" cy="1174750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</a:rPr>
              <a:t>Thirds:  The building blocks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8077200" cy="2743199"/>
          </a:xfrm>
        </p:spPr>
        <p:txBody>
          <a:bodyPr>
            <a:normAutofit fontScale="47500" lnSpcReduction="20000"/>
          </a:bodyPr>
          <a:lstStyle/>
          <a:p>
            <a:r>
              <a:rPr lang="en-US" sz="5800" dirty="0">
                <a:solidFill>
                  <a:srgbClr val="FFFF00"/>
                </a:solidFill>
              </a:rPr>
              <a:t>Think “Every Other”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800" dirty="0">
                <a:solidFill>
                  <a:srgbClr val="FFFF00"/>
                </a:solidFill>
              </a:rPr>
              <a:t>Every other number:  1, 3, 5, 7….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800" dirty="0">
                <a:solidFill>
                  <a:srgbClr val="FFFF00"/>
                </a:solidFill>
              </a:rPr>
              <a:t>Every other letter (note): A, C, E, G or C, E, G, B…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5600" dirty="0">
                <a:solidFill>
                  <a:srgbClr val="FFFF00"/>
                </a:solidFill>
              </a:rPr>
              <a:t>See the Handout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800" dirty="0">
                <a:solidFill>
                  <a:srgbClr val="FFFF00"/>
                </a:solidFill>
              </a:rPr>
              <a:t>Every line or space: F, A, C, E or E, G, B, D, 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800" dirty="0">
                <a:solidFill>
                  <a:srgbClr val="FFFF00"/>
                </a:solidFill>
              </a:rPr>
              <a:t>Every other key on the piano: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95800"/>
            <a:ext cx="5105399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98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20000" cy="1631950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</a:rPr>
              <a:t>But wait:  There are two kinds of Thirds!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38400"/>
            <a:ext cx="3008313" cy="3687763"/>
          </a:xfrm>
        </p:spPr>
        <p:txBody>
          <a:bodyPr>
            <a:normAutofit fontScale="47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800" dirty="0">
                <a:solidFill>
                  <a:srgbClr val="FFFF00"/>
                </a:solidFill>
              </a:rPr>
              <a:t>Back to the keyboard…play C to 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800" dirty="0">
                <a:solidFill>
                  <a:srgbClr val="FFFF00"/>
                </a:solidFill>
              </a:rPr>
              <a:t>Now play E to 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800" dirty="0">
                <a:solidFill>
                  <a:srgbClr val="FFFF00"/>
                </a:solidFill>
              </a:rPr>
              <a:t>Are they the same interval?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800" dirty="0">
                <a:solidFill>
                  <a:srgbClr val="FFFF00"/>
                </a:solidFill>
              </a:rPr>
              <a:t>Are they both thirds?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800" dirty="0">
                <a:solidFill>
                  <a:srgbClr val="FFFF00"/>
                </a:solidFill>
              </a:rPr>
              <a:t>How can this be?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18557"/>
            <a:ext cx="3707606" cy="370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13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20000" cy="1403350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</a:rPr>
              <a:t>Chords and Cookies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9800"/>
            <a:ext cx="3200400" cy="3916363"/>
          </a:xfrm>
        </p:spPr>
        <p:txBody>
          <a:bodyPr>
            <a:normAutofit fontScale="5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800" dirty="0">
                <a:solidFill>
                  <a:srgbClr val="FFFF00"/>
                </a:solidFill>
              </a:rPr>
              <a:t>Both Oreos, right?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800" dirty="0">
                <a:solidFill>
                  <a:srgbClr val="FFFF00"/>
                </a:solidFill>
              </a:rPr>
              <a:t>But they are not the same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800" dirty="0">
                <a:solidFill>
                  <a:srgbClr val="FFFF00"/>
                </a:solidFill>
              </a:rPr>
              <a:t>Major and minor thirds are both thirds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800" dirty="0">
                <a:solidFill>
                  <a:srgbClr val="FFFF00"/>
                </a:solidFill>
              </a:rPr>
              <a:t>But they are not the same</a:t>
            </a:r>
          </a:p>
          <a:p>
            <a:endParaRPr lang="en-US" sz="58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200" y="2514601"/>
            <a:ext cx="466401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15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20000" cy="1098550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</a:rPr>
              <a:t>How you stack, Matters!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200400" cy="4419600"/>
          </a:xfrm>
        </p:spPr>
        <p:txBody>
          <a:bodyPr>
            <a:normAutofit fontScale="6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800" dirty="0">
                <a:solidFill>
                  <a:srgbClr val="FFFF00"/>
                </a:solidFill>
              </a:rPr>
              <a:t>Neglect thickness of the brown part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800" dirty="0">
                <a:solidFill>
                  <a:srgbClr val="FFFF00"/>
                </a:solidFill>
              </a:rPr>
              <a:t>Major under, minor 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800" dirty="0">
                <a:solidFill>
                  <a:srgbClr val="FFFF00"/>
                </a:solidFill>
              </a:rPr>
              <a:t>Vice versa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800" dirty="0">
                <a:solidFill>
                  <a:srgbClr val="FFFF00"/>
                </a:solidFill>
              </a:rPr>
              <a:t>Perfect fifth!</a:t>
            </a:r>
          </a:p>
          <a:p>
            <a:endParaRPr lang="en-US" sz="58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459" y="1600200"/>
            <a:ext cx="4833969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84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20000" cy="1098550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</a:rPr>
              <a:t>Keep stacking!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905000"/>
            <a:ext cx="3581400" cy="441960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rgbClr val="FFFF00"/>
                </a:solidFill>
              </a:rPr>
              <a:t>Four parts!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rgbClr val="FFFF00"/>
                </a:solidFill>
              </a:rPr>
              <a:t>Major and minor sevenths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100" dirty="0">
                <a:solidFill>
                  <a:srgbClr val="FFFF00"/>
                </a:solidFill>
              </a:rPr>
              <a:t>How many combinations are there?</a:t>
            </a:r>
          </a:p>
          <a:p>
            <a:endParaRPr lang="en-US" sz="5800" dirty="0">
              <a:solidFill>
                <a:srgbClr val="FFFF00"/>
              </a:solidFill>
            </a:endParaRPr>
          </a:p>
          <a:p>
            <a:endParaRPr lang="en-US" sz="58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361" y="1828800"/>
            <a:ext cx="460006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46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35822</TotalTime>
  <Words>813</Words>
  <Application>Microsoft Office PowerPoint</Application>
  <PresentationFormat>On-screen Show (4:3)</PresentationFormat>
  <Paragraphs>150</Paragraphs>
  <Slides>28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Geeky Chord Stuff</vt:lpstr>
      <vt:lpstr>How does music work?</vt:lpstr>
      <vt:lpstr>Intervals</vt:lpstr>
      <vt:lpstr>Up or Down</vt:lpstr>
      <vt:lpstr>Thirds:  The building blocks</vt:lpstr>
      <vt:lpstr>But wait:  There are two kinds of Thirds!</vt:lpstr>
      <vt:lpstr>Chords and Cookies</vt:lpstr>
      <vt:lpstr>How you stack, Matters!</vt:lpstr>
      <vt:lpstr>Keep stacking!</vt:lpstr>
      <vt:lpstr>Okay…but we’re still on “Do”</vt:lpstr>
      <vt:lpstr>What is this goofy wheel?</vt:lpstr>
      <vt:lpstr>Let’s start easy…</vt:lpstr>
      <vt:lpstr>Let’s call this one click</vt:lpstr>
      <vt:lpstr>Side note:  Voicing</vt:lpstr>
      <vt:lpstr>Just as easy….in reverse</vt:lpstr>
      <vt:lpstr>Okay…Two clicks</vt:lpstr>
      <vt:lpstr>Now…Three clicks</vt:lpstr>
      <vt:lpstr>And…Four clicks</vt:lpstr>
      <vt:lpstr>A parallel</vt:lpstr>
      <vt:lpstr>An interesting side note</vt:lpstr>
      <vt:lpstr>You can jump from one to anything</vt:lpstr>
      <vt:lpstr>…Including jumping to a new key</vt:lpstr>
      <vt:lpstr>…Including the opposite direction</vt:lpstr>
      <vt:lpstr>This is nothing new</vt:lpstr>
      <vt:lpstr>PowerPoint Presentation</vt:lpstr>
      <vt:lpstr>I guess you could say Franz Liszt was ahead of his time</vt:lpstr>
      <vt:lpstr>Any questions?</vt:lpstr>
      <vt:lpstr>As far as you wish to pursue this hobby in the right brain, you can pursue just as far in the left brain. Have fun!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Geeky Chord Stuff</dc:title>
  <dc:creator>Mo Variety</dc:creator>
  <cp:lastModifiedBy>Mo Variety</cp:lastModifiedBy>
  <cp:revision>43</cp:revision>
  <dcterms:created xsi:type="dcterms:W3CDTF">2020-05-16T15:47:04Z</dcterms:created>
  <dcterms:modified xsi:type="dcterms:W3CDTF">2020-06-18T03:50:29Z</dcterms:modified>
</cp:coreProperties>
</file>