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3" r:id="rId2"/>
    <p:sldId id="293" r:id="rId3"/>
    <p:sldId id="272" r:id="rId4"/>
    <p:sldId id="287" r:id="rId5"/>
    <p:sldId id="288" r:id="rId6"/>
    <p:sldId id="289" r:id="rId7"/>
    <p:sldId id="265" r:id="rId8"/>
    <p:sldId id="294" r:id="rId9"/>
    <p:sldId id="269" r:id="rId10"/>
    <p:sldId id="274" r:id="rId11"/>
    <p:sldId id="275" r:id="rId12"/>
    <p:sldId id="267" r:id="rId13"/>
    <p:sldId id="295" r:id="rId14"/>
    <p:sldId id="284" r:id="rId15"/>
    <p:sldId id="285" r:id="rId16"/>
    <p:sldId id="286" r:id="rId17"/>
    <p:sldId id="279" r:id="rId18"/>
    <p:sldId id="296"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78905" autoAdjust="0"/>
  </p:normalViewPr>
  <p:slideViewPr>
    <p:cSldViewPr snapToGrid="0">
      <p:cViewPr varScale="1">
        <p:scale>
          <a:sx n="64" d="100"/>
          <a:sy n="64" d="100"/>
        </p:scale>
        <p:origin x="1424" y="176"/>
      </p:cViewPr>
      <p:guideLst/>
    </p:cSldViewPr>
  </p:slideViewPr>
  <p:outlineViewPr>
    <p:cViewPr>
      <p:scale>
        <a:sx n="33" d="100"/>
        <a:sy n="33" d="100"/>
      </p:scale>
      <p:origin x="0" y="-178"/>
    </p:cViewPr>
  </p:outlin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E620-3EEB-4619-BCEA-EE4A553B851D}" type="datetimeFigureOut">
              <a:rPr lang="en-US" smtClean="0"/>
              <a:t>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126E1-100E-4A8C-BAE3-5B8CE0AC20BB}" type="slidenum">
              <a:rPr lang="en-US" smtClean="0"/>
              <a:t>‹#›</a:t>
            </a:fld>
            <a:endParaRPr lang="en-US"/>
          </a:p>
        </p:txBody>
      </p:sp>
    </p:spTree>
    <p:extLst>
      <p:ext uri="{BB962C8B-B14F-4D97-AF65-F5344CB8AC3E}">
        <p14:creationId xmlns:p14="http://schemas.microsoft.com/office/powerpoint/2010/main" val="338239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1</a:t>
            </a:fld>
            <a:endParaRPr lang="en-US"/>
          </a:p>
        </p:txBody>
      </p:sp>
    </p:spTree>
    <p:extLst>
      <p:ext uri="{BB962C8B-B14F-4D97-AF65-F5344CB8AC3E}">
        <p14:creationId xmlns:p14="http://schemas.microsoft.com/office/powerpoint/2010/main" val="333077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inspire:</a:t>
            </a:r>
          </a:p>
          <a:p>
            <a:endParaRPr lang="en-US" dirty="0"/>
          </a:p>
          <a:p>
            <a:r>
              <a:rPr lang="en-US" dirty="0" smtClean="0"/>
              <a:t>Walk the walk – you can’t expect others to behave in a way that you as a leader do or would not. It</a:t>
            </a:r>
            <a:r>
              <a:rPr lang="en-US" baseline="0" dirty="0" smtClean="0"/>
              <a:t> the section leader takes qualification lightly, guess how the rest of the section will feel!</a:t>
            </a:r>
            <a:endParaRPr lang="en-US" dirty="0" smtClean="0"/>
          </a:p>
          <a:p>
            <a:endParaRPr lang="en-US" dirty="0"/>
          </a:p>
          <a:p>
            <a:r>
              <a:rPr lang="en-US" dirty="0" smtClean="0"/>
              <a:t>Take Initiative and Action – Be bold! Working within your chorus’s agreed upon processes, offer new ideas and solutions</a:t>
            </a:r>
            <a:r>
              <a:rPr lang="en-US" baseline="0" dirty="0" smtClean="0"/>
              <a:t> along with how you are willing to move these ideas and solutions forward. </a:t>
            </a:r>
            <a:r>
              <a:rPr lang="en-US" dirty="0" smtClean="0"/>
              <a:t>Act on the strength of your conviction.</a:t>
            </a:r>
          </a:p>
          <a:p>
            <a:endParaRPr lang="en-US" dirty="0"/>
          </a:p>
          <a:p>
            <a:r>
              <a:rPr lang="en-US" dirty="0" smtClean="0"/>
              <a:t>Cast and Live the Vision – Share the vision frequently</a:t>
            </a:r>
            <a:r>
              <a:rPr lang="en-US" baseline="0" dirty="0" smtClean="0"/>
              <a:t> and consistently. </a:t>
            </a:r>
            <a:r>
              <a:rPr lang="en-US" dirty="0" smtClean="0"/>
              <a:t>Stay true to the vision, especially when there</a:t>
            </a:r>
            <a:r>
              <a:rPr lang="en-US" baseline="0" dirty="0" smtClean="0"/>
              <a:t> are setbacks. Let it be your inspiration and share that inspiration with your chorus members.</a:t>
            </a:r>
          </a:p>
          <a:p>
            <a:endParaRPr lang="en-US" dirty="0"/>
          </a:p>
          <a:p>
            <a:r>
              <a:rPr lang="en-US" dirty="0" smtClean="0"/>
              <a:t>Express Gratitude – Give people credit for what they do and thank them</a:t>
            </a:r>
            <a:r>
              <a:rPr lang="en-US" baseline="0" dirty="0" smtClean="0"/>
              <a:t> sincerely and specifically – let them know the difference they made. Find out how people like you to thank them; do they prefer a personal note or maybe a hug with gratitude. Along with some kind of personal appreciation, public acknowledgment is important when a group has benefited – e.g. thanking a chorus member for fulfilling their chorus roles with excellence - not just for the person receiving the gratitude but for those who have benefited. It helps set up a culture of gratitude. </a:t>
            </a:r>
            <a:endParaRPr lang="en-US" dirty="0"/>
          </a:p>
          <a:p>
            <a:endParaRPr lang="en-US" dirty="0"/>
          </a:p>
        </p:txBody>
      </p:sp>
      <p:sp>
        <p:nvSpPr>
          <p:cNvPr id="4" name="Slide Number Placeholder 3"/>
          <p:cNvSpPr>
            <a:spLocks noGrp="1"/>
          </p:cNvSpPr>
          <p:nvPr>
            <p:ph type="sldNum" sz="quarter" idx="10"/>
          </p:nvPr>
        </p:nvSpPr>
        <p:spPr/>
        <p:txBody>
          <a:bodyPr/>
          <a:lstStyle/>
          <a:p>
            <a:fld id="{7CE126E1-100E-4A8C-BAE3-5B8CE0AC20BB}" type="slidenum">
              <a:rPr lang="en-US" smtClean="0"/>
              <a:t>10</a:t>
            </a:fld>
            <a:endParaRPr lang="en-US"/>
          </a:p>
        </p:txBody>
      </p:sp>
    </p:spTree>
    <p:extLst>
      <p:ext uri="{BB962C8B-B14F-4D97-AF65-F5344CB8AC3E}">
        <p14:creationId xmlns:p14="http://schemas.microsoft.com/office/powerpoint/2010/main" val="37837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11</a:t>
            </a:fld>
            <a:endParaRPr lang="en-US"/>
          </a:p>
        </p:txBody>
      </p:sp>
    </p:spTree>
    <p:extLst>
      <p:ext uri="{BB962C8B-B14F-4D97-AF65-F5344CB8AC3E}">
        <p14:creationId xmlns:p14="http://schemas.microsoft.com/office/powerpoint/2010/main" val="191942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12</a:t>
            </a:fld>
            <a:endParaRPr lang="en-US"/>
          </a:p>
        </p:txBody>
      </p:sp>
    </p:spTree>
    <p:extLst>
      <p:ext uri="{BB962C8B-B14F-4D97-AF65-F5344CB8AC3E}">
        <p14:creationId xmlns:p14="http://schemas.microsoft.com/office/powerpoint/2010/main" val="157987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 many important things that you do for your chorus, and none of them are unimportant (or you wouldn’t be doing them). Most important though is to ensure that when you ‘move on’, the chorus continues to thrive. That means helping find your own replacement and build her skills so she can step into your shoes.</a:t>
            </a:r>
            <a:endParaRPr lang="en-US" dirty="0"/>
          </a:p>
        </p:txBody>
      </p:sp>
      <p:sp>
        <p:nvSpPr>
          <p:cNvPr id="4" name="Slide Number Placeholder 3"/>
          <p:cNvSpPr>
            <a:spLocks noGrp="1"/>
          </p:cNvSpPr>
          <p:nvPr>
            <p:ph type="sldNum" sz="quarter" idx="10"/>
          </p:nvPr>
        </p:nvSpPr>
        <p:spPr/>
        <p:txBody>
          <a:bodyPr/>
          <a:lstStyle/>
          <a:p>
            <a:fld id="{7CE126E1-100E-4A8C-BAE3-5B8CE0AC20BB}" type="slidenum">
              <a:rPr lang="en-US" smtClean="0"/>
              <a:t>13</a:t>
            </a:fld>
            <a:endParaRPr lang="en-US"/>
          </a:p>
        </p:txBody>
      </p:sp>
    </p:spTree>
    <p:extLst>
      <p:ext uri="{BB962C8B-B14F-4D97-AF65-F5344CB8AC3E}">
        <p14:creationId xmlns:p14="http://schemas.microsoft.com/office/powerpoint/2010/main" val="356277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Servant leadership is not about letting</a:t>
            </a:r>
            <a:r>
              <a:rPr lang="en-US" baseline="0" dirty="0" smtClean="0"/>
              <a:t> others always have their way, doing things for them, letting bad behavior go unchecked or allowing others to mistreat you. It is about the mindset of putting the benefit of the group above your own preferences or personal benefit; the success and achievement of the group ahead of your own success and achievement. Servant leadership is a natural outcome of the desire to serve; an aspiration to develop and use leadership skills because that is the best way YOU can serve. It is motivated and manifests differently than leadership that comes out of the desire to be a leader. </a:t>
            </a:r>
          </a:p>
          <a:p>
            <a:endParaRPr lang="en-US" baseline="0" dirty="0" smtClean="0"/>
          </a:p>
          <a:p>
            <a:r>
              <a:rPr lang="en-US" baseline="0" dirty="0" smtClean="0"/>
              <a:t>There are compromises and sacrifices to make as a servant leader, but it is very important to understand that servant leadership is NOT about working against your own values or beliefs; in fact to be an effective servant leader of a group, you must believe and align with its mission, vision and values. It is impossible to lead authentically if you don’t!</a:t>
            </a:r>
            <a:endParaRPr lang="en-US" dirty="0"/>
          </a:p>
        </p:txBody>
      </p:sp>
      <p:sp>
        <p:nvSpPr>
          <p:cNvPr id="4" name="Slide Number Placeholder 3"/>
          <p:cNvSpPr>
            <a:spLocks noGrp="1"/>
          </p:cNvSpPr>
          <p:nvPr>
            <p:ph type="sldNum" sz="quarter" idx="10"/>
          </p:nvPr>
        </p:nvSpPr>
        <p:spPr/>
        <p:txBody>
          <a:bodyPr/>
          <a:lstStyle/>
          <a:p>
            <a:fld id="{7CE126E1-100E-4A8C-BAE3-5B8CE0AC20BB}" type="slidenum">
              <a:rPr lang="en-US" smtClean="0"/>
              <a:t>18</a:t>
            </a:fld>
            <a:endParaRPr lang="en-US"/>
          </a:p>
        </p:txBody>
      </p:sp>
    </p:spTree>
    <p:extLst>
      <p:ext uri="{BB962C8B-B14F-4D97-AF65-F5344CB8AC3E}">
        <p14:creationId xmlns:p14="http://schemas.microsoft.com/office/powerpoint/2010/main" val="9935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characteristics and skills related to being a good listener:</a:t>
            </a:r>
          </a:p>
          <a:p>
            <a:r>
              <a:rPr lang="en-US" dirty="0" smtClean="0"/>
              <a:t>Care – Listen</a:t>
            </a:r>
            <a:r>
              <a:rPr lang="en-US" baseline="0" dirty="0" smtClean="0"/>
              <a:t> like you care – give cues that you are really listening – eye contact, nodding, verbal responses all give people reassurance that what they are saying is important to you.</a:t>
            </a:r>
          </a:p>
          <a:p>
            <a:r>
              <a:rPr lang="en-US" baseline="0" dirty="0" smtClean="0"/>
              <a:t>Ask relevant questions – seek to understand – if something is not clear to you, ask for clarification so you can continue to follow the conversation actively. Be cautious not to ask too many questions though, and only those that are helpful for understanding (e.g. more for understanding that to give advice or disagree with what is being said)</a:t>
            </a:r>
          </a:p>
          <a:p>
            <a:r>
              <a:rPr lang="en-US" baseline="0" dirty="0" smtClean="0"/>
              <a:t>Balance your heart with your mind – listen intelligently to a person’s words and intuitively to their feelings about those words. You can question the meaning of what they are saying and what actions they have taken, but you can’t question whether they are right or wrong to feel the way they do – that is the way they feel.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judge – the fastest way to stop someone from sharing with you is to pass personal judgment on them based on what they are telling you. Even if someone is wanting feedback from you about something, while you are listening to her, keep your mind open and your body language neutral or even better, supportive; </a:t>
            </a:r>
            <a:r>
              <a:rPr lang="en-US" dirty="0" smtClean="0"/>
              <a:t>Empathy -</a:t>
            </a:r>
            <a:r>
              <a:rPr lang="en-US" baseline="0" dirty="0" smtClean="0"/>
              <a:t> t</a:t>
            </a:r>
            <a:r>
              <a:rPr lang="en-US" dirty="0" smtClean="0"/>
              <a:t>his goes a long way to building trust.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empathy be sure to acknowledge and mirror emotions when you are listening to someone – imagine the difference of talking to someone about something great that just happened and having them respond with similar excitement or with a polite ‘that’s nice’ – or sharing a frustration and having them tell you ‘it’s no big deal’. </a:t>
            </a:r>
            <a:endParaRPr lang="en-US" baseline="0" dirty="0" smtClean="0"/>
          </a:p>
          <a:p>
            <a:r>
              <a:rPr lang="en-US" baseline="0" dirty="0" smtClean="0"/>
              <a:t>Know why someone is talking to you – clarify if they want you to listen to help them evaluate a situation, give advice, or just to share news or get something our of their head or off their chest. Then tailor your responses. In this case,  don’t give advice or offer to evaluate unless they have asked you to or you have asked permissions.</a:t>
            </a:r>
          </a:p>
        </p:txBody>
      </p:sp>
      <p:sp>
        <p:nvSpPr>
          <p:cNvPr id="4" name="Slide Number Placeholder 3"/>
          <p:cNvSpPr>
            <a:spLocks noGrp="1"/>
          </p:cNvSpPr>
          <p:nvPr>
            <p:ph type="sldNum" sz="quarter" idx="10"/>
          </p:nvPr>
        </p:nvSpPr>
        <p:spPr/>
        <p:txBody>
          <a:bodyPr/>
          <a:lstStyle/>
          <a:p>
            <a:fld id="{7CE126E1-100E-4A8C-BAE3-5B8CE0AC20BB}" type="slidenum">
              <a:rPr lang="en-US" smtClean="0"/>
              <a:t>2</a:t>
            </a:fld>
            <a:endParaRPr lang="en-US"/>
          </a:p>
        </p:txBody>
      </p:sp>
    </p:spTree>
    <p:extLst>
      <p:ext uri="{BB962C8B-B14F-4D97-AF65-F5344CB8AC3E}">
        <p14:creationId xmlns:p14="http://schemas.microsoft.com/office/powerpoint/2010/main" val="142948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3</a:t>
            </a:fld>
            <a:endParaRPr lang="en-US"/>
          </a:p>
        </p:txBody>
      </p:sp>
    </p:spTree>
    <p:extLst>
      <p:ext uri="{BB962C8B-B14F-4D97-AF65-F5344CB8AC3E}">
        <p14:creationId xmlns:p14="http://schemas.microsoft.com/office/powerpoint/2010/main" val="125934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4</a:t>
            </a:fld>
            <a:endParaRPr lang="en-US"/>
          </a:p>
        </p:txBody>
      </p:sp>
    </p:spTree>
    <p:extLst>
      <p:ext uri="{BB962C8B-B14F-4D97-AF65-F5344CB8AC3E}">
        <p14:creationId xmlns:p14="http://schemas.microsoft.com/office/powerpoint/2010/main" val="427337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5</a:t>
            </a:fld>
            <a:endParaRPr lang="en-US"/>
          </a:p>
        </p:txBody>
      </p:sp>
    </p:spTree>
    <p:extLst>
      <p:ext uri="{BB962C8B-B14F-4D97-AF65-F5344CB8AC3E}">
        <p14:creationId xmlns:p14="http://schemas.microsoft.com/office/powerpoint/2010/main" val="387492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6</a:t>
            </a:fld>
            <a:endParaRPr lang="en-US"/>
          </a:p>
        </p:txBody>
      </p:sp>
    </p:spTree>
    <p:extLst>
      <p:ext uri="{BB962C8B-B14F-4D97-AF65-F5344CB8AC3E}">
        <p14:creationId xmlns:p14="http://schemas.microsoft.com/office/powerpoint/2010/main" val="303456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7</a:t>
            </a:fld>
            <a:endParaRPr lang="en-US"/>
          </a:p>
        </p:txBody>
      </p:sp>
    </p:spTree>
    <p:extLst>
      <p:ext uri="{BB962C8B-B14F-4D97-AF65-F5344CB8AC3E}">
        <p14:creationId xmlns:p14="http://schemas.microsoft.com/office/powerpoint/2010/main" val="292491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8</a:t>
            </a:fld>
            <a:endParaRPr lang="en-US"/>
          </a:p>
        </p:txBody>
      </p:sp>
    </p:spTree>
    <p:extLst>
      <p:ext uri="{BB962C8B-B14F-4D97-AF65-F5344CB8AC3E}">
        <p14:creationId xmlns:p14="http://schemas.microsoft.com/office/powerpoint/2010/main" val="95079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126E1-100E-4A8C-BAE3-5B8CE0AC20BB}" type="slidenum">
              <a:rPr lang="en-US" smtClean="0"/>
              <a:t>9</a:t>
            </a:fld>
            <a:endParaRPr lang="en-US"/>
          </a:p>
        </p:txBody>
      </p:sp>
    </p:spTree>
    <p:extLst>
      <p:ext uri="{BB962C8B-B14F-4D97-AF65-F5344CB8AC3E}">
        <p14:creationId xmlns:p14="http://schemas.microsoft.com/office/powerpoint/2010/main" val="24146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B4430-C216-4F48-BC0A-647849A79913}"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234011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4430-C216-4F48-BC0A-647849A79913}"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375742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4430-C216-4F48-BC0A-647849A79913}"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266829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4430-C216-4F48-BC0A-647849A79913}"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42175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B4430-C216-4F48-BC0A-647849A79913}"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202454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B4430-C216-4F48-BC0A-647849A79913}"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401860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B4430-C216-4F48-BC0A-647849A79913}" type="datetimeFigureOut">
              <a:rPr lang="en-US" smtClean="0"/>
              <a:t>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161406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B4430-C216-4F48-BC0A-647849A79913}" type="datetimeFigureOut">
              <a:rPr lang="en-US" smtClean="0"/>
              <a:t>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240347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B4430-C216-4F48-BC0A-647849A79913}" type="datetimeFigureOut">
              <a:rPr lang="en-US" smtClean="0"/>
              <a:t>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143693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B4430-C216-4F48-BC0A-647849A79913}"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243515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B4430-C216-4F48-BC0A-647849A79913}"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3D850-09B3-4031-AEAE-F862792568F7}" type="slidenum">
              <a:rPr lang="en-US" smtClean="0"/>
              <a:t>‹#›</a:t>
            </a:fld>
            <a:endParaRPr lang="en-US"/>
          </a:p>
        </p:txBody>
      </p:sp>
    </p:spTree>
    <p:extLst>
      <p:ext uri="{BB962C8B-B14F-4D97-AF65-F5344CB8AC3E}">
        <p14:creationId xmlns:p14="http://schemas.microsoft.com/office/powerpoint/2010/main" val="779553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B4430-C216-4F48-BC0A-647849A79913}" type="datetimeFigureOut">
              <a:rPr lang="en-US" smtClean="0"/>
              <a:t>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3D850-09B3-4031-AEAE-F862792568F7}" type="slidenum">
              <a:rPr lang="en-US" smtClean="0"/>
              <a:t>‹#›</a:t>
            </a:fld>
            <a:endParaRPr lang="en-US"/>
          </a:p>
        </p:txBody>
      </p:sp>
    </p:spTree>
    <p:extLst>
      <p:ext uri="{BB962C8B-B14F-4D97-AF65-F5344CB8AC3E}">
        <p14:creationId xmlns:p14="http://schemas.microsoft.com/office/powerpoint/2010/main" val="334671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68253" y="526277"/>
            <a:ext cx="6588364" cy="5714947"/>
          </a:xfrm>
          <a:prstGeom prst="rect">
            <a:avLst/>
          </a:prstGeom>
        </p:spPr>
      </p:pic>
    </p:spTree>
    <p:extLst>
      <p:ext uri="{BB962C8B-B14F-4D97-AF65-F5344CB8AC3E}">
        <p14:creationId xmlns:p14="http://schemas.microsoft.com/office/powerpoint/2010/main" val="137369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208" y="3444555"/>
            <a:ext cx="2783898" cy="31318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198" y="3839756"/>
            <a:ext cx="4552415" cy="259487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1263" y="541903"/>
            <a:ext cx="2794000" cy="27940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4372" y="783139"/>
            <a:ext cx="4109382" cy="2311527"/>
          </a:xfrm>
          <a:prstGeom prst="rect">
            <a:avLst/>
          </a:prstGeom>
        </p:spPr>
      </p:pic>
      <p:sp>
        <p:nvSpPr>
          <p:cNvPr id="2" name="TextBox 1"/>
          <p:cNvSpPr txBox="1"/>
          <p:nvPr/>
        </p:nvSpPr>
        <p:spPr>
          <a:xfrm>
            <a:off x="614809" y="424074"/>
            <a:ext cx="2799433" cy="1200329"/>
          </a:xfrm>
          <a:prstGeom prst="rect">
            <a:avLst/>
          </a:prstGeom>
          <a:noFill/>
        </p:spPr>
        <p:txBody>
          <a:bodyPr wrap="square" rtlCol="0">
            <a:spAutoFit/>
          </a:bodyPr>
          <a:lstStyle/>
          <a:p>
            <a:r>
              <a:rPr lang="en-US" sz="3600" b="1" dirty="0" smtClean="0"/>
              <a:t>WALK THE WALK</a:t>
            </a:r>
            <a:endParaRPr lang="en-US" sz="3600" b="1" dirty="0"/>
          </a:p>
        </p:txBody>
      </p:sp>
      <p:sp>
        <p:nvSpPr>
          <p:cNvPr id="7" name="TextBox 6"/>
          <p:cNvSpPr txBox="1"/>
          <p:nvPr/>
        </p:nvSpPr>
        <p:spPr>
          <a:xfrm>
            <a:off x="4692249" y="136808"/>
            <a:ext cx="3522133" cy="646331"/>
          </a:xfrm>
          <a:prstGeom prst="rect">
            <a:avLst/>
          </a:prstGeom>
        </p:spPr>
        <p:txBody>
          <a:bodyPr wrap="square" rtlCol="0">
            <a:spAutoFit/>
          </a:bodyPr>
          <a:lstStyle/>
          <a:p>
            <a:pPr algn="ctr"/>
            <a:r>
              <a:rPr lang="en-US" sz="3600" b="1" dirty="0" smtClean="0"/>
              <a:t>TAKE INITIATIVE</a:t>
            </a:r>
            <a:endParaRPr lang="en-US" sz="3600" b="1" dirty="0"/>
          </a:p>
        </p:txBody>
      </p:sp>
      <p:sp>
        <p:nvSpPr>
          <p:cNvPr id="8" name="TextBox 7"/>
          <p:cNvSpPr txBox="1"/>
          <p:nvPr/>
        </p:nvSpPr>
        <p:spPr>
          <a:xfrm>
            <a:off x="2923714" y="5234303"/>
            <a:ext cx="3522133" cy="1200329"/>
          </a:xfrm>
          <a:prstGeom prst="rect">
            <a:avLst/>
          </a:prstGeom>
          <a:noFill/>
        </p:spPr>
        <p:txBody>
          <a:bodyPr wrap="square" rtlCol="0">
            <a:spAutoFit/>
          </a:bodyPr>
          <a:lstStyle/>
          <a:p>
            <a:pPr algn="ctr"/>
            <a:r>
              <a:rPr lang="en-US" sz="3600" b="1" dirty="0" smtClean="0"/>
              <a:t>CAST AND LIVE </a:t>
            </a:r>
          </a:p>
          <a:p>
            <a:pPr algn="ctr"/>
            <a:r>
              <a:rPr lang="en-US" sz="3600" b="1" dirty="0" smtClean="0"/>
              <a:t>THE VISION</a:t>
            </a:r>
            <a:endParaRPr lang="en-US" sz="3600" b="1" dirty="0"/>
          </a:p>
        </p:txBody>
      </p:sp>
      <p:sp>
        <p:nvSpPr>
          <p:cNvPr id="9" name="TextBox 8"/>
          <p:cNvSpPr txBox="1"/>
          <p:nvPr/>
        </p:nvSpPr>
        <p:spPr>
          <a:xfrm>
            <a:off x="5423769" y="3335903"/>
            <a:ext cx="6989195" cy="646331"/>
          </a:xfrm>
          <a:prstGeom prst="rect">
            <a:avLst/>
          </a:prstGeom>
          <a:noFill/>
        </p:spPr>
        <p:txBody>
          <a:bodyPr wrap="square" rtlCol="0">
            <a:spAutoFit/>
          </a:bodyPr>
          <a:lstStyle/>
          <a:p>
            <a:pPr algn="ctr"/>
            <a:r>
              <a:rPr lang="en-US" sz="3600" b="1" dirty="0" smtClean="0"/>
              <a:t>SHOW APPRECIATION FOR EFFORT</a:t>
            </a:r>
            <a:endParaRPr lang="en-US" sz="3600" b="1" dirty="0"/>
          </a:p>
        </p:txBody>
      </p:sp>
      <p:sp>
        <p:nvSpPr>
          <p:cNvPr id="10" name="TextBox 9"/>
          <p:cNvSpPr txBox="1"/>
          <p:nvPr/>
        </p:nvSpPr>
        <p:spPr>
          <a:xfrm>
            <a:off x="9062687" y="136808"/>
            <a:ext cx="3522133" cy="646331"/>
          </a:xfrm>
          <a:prstGeom prst="rect">
            <a:avLst/>
          </a:prstGeom>
          <a:noFill/>
        </p:spPr>
        <p:txBody>
          <a:bodyPr wrap="square" rtlCol="0">
            <a:spAutoFit/>
          </a:bodyPr>
          <a:lstStyle/>
          <a:p>
            <a:pPr algn="ctr"/>
            <a:r>
              <a:rPr lang="en-US" sz="3600" b="1" dirty="0" smtClean="0"/>
              <a:t>AND ACTION</a:t>
            </a:r>
            <a:endParaRPr lang="en-US" sz="3600" b="1" dirty="0"/>
          </a:p>
        </p:txBody>
      </p:sp>
    </p:spTree>
    <p:extLst>
      <p:ext uri="{BB962C8B-B14F-4D97-AF65-F5344CB8AC3E}">
        <p14:creationId xmlns:p14="http://schemas.microsoft.com/office/powerpoint/2010/main" val="165404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495801" y="4702348"/>
            <a:ext cx="11187614" cy="1446550"/>
          </a:xfrm>
          <a:prstGeom prst="rect">
            <a:avLst/>
          </a:prstGeom>
          <a:noFill/>
        </p:spPr>
        <p:txBody>
          <a:bodyPr wrap="none" rtlCol="0">
            <a:spAutoFit/>
          </a:bodyPr>
          <a:lstStyle/>
          <a:p>
            <a:pPr algn="ctr"/>
            <a:r>
              <a:rPr lang="en-US" sz="4400" dirty="0" smtClean="0"/>
              <a:t>Identify someone who has been an inspirational</a:t>
            </a:r>
          </a:p>
          <a:p>
            <a:pPr algn="ctr"/>
            <a:r>
              <a:rPr lang="en-US" sz="4400" dirty="0"/>
              <a:t>l</a:t>
            </a:r>
            <a:r>
              <a:rPr lang="en-US" sz="4400" dirty="0" smtClean="0"/>
              <a:t>eader to you and tell us why.</a:t>
            </a:r>
            <a:endParaRPr lang="en-US" sz="4400" dirty="0"/>
          </a:p>
        </p:txBody>
      </p:sp>
    </p:spTree>
    <p:extLst>
      <p:ext uri="{BB962C8B-B14F-4D97-AF65-F5344CB8AC3E}">
        <p14:creationId xmlns:p14="http://schemas.microsoft.com/office/powerpoint/2010/main" val="130135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526"/>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5</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2195832" y="3556978"/>
            <a:ext cx="7353102" cy="954107"/>
          </a:xfrm>
          <a:prstGeom prst="rect">
            <a:avLst/>
          </a:prstGeom>
          <a:noFill/>
        </p:spPr>
        <p:txBody>
          <a:bodyPr wrap="none" lIns="91440" tIns="45720" rIns="91440" bIns="45720">
            <a:spAutoFit/>
          </a:bodyPr>
          <a:lstStyle/>
          <a:p>
            <a:pPr algn="ctr"/>
            <a:r>
              <a:rPr lang="en-US" sz="2800" dirty="0" smtClean="0">
                <a:solidFill>
                  <a:schemeClr val="bg1"/>
                </a:solidFill>
              </a:rPr>
              <a:t>What is the most important thing that you, as an </a:t>
            </a:r>
          </a:p>
          <a:p>
            <a:pPr algn="ctr"/>
            <a:r>
              <a:rPr lang="en-US" sz="2800" dirty="0" smtClean="0">
                <a:solidFill>
                  <a:schemeClr val="bg1"/>
                </a:solidFill>
              </a:rPr>
              <a:t>administrative leader, can do for your chorus?</a:t>
            </a:r>
          </a:p>
        </p:txBody>
      </p:sp>
      <p:sp>
        <p:nvSpPr>
          <p:cNvPr id="24" name="Rectangle 23"/>
          <p:cNvSpPr/>
          <p:nvPr/>
        </p:nvSpPr>
        <p:spPr>
          <a:xfrm>
            <a:off x="1761306" y="4891703"/>
            <a:ext cx="4367532" cy="830997"/>
          </a:xfrm>
          <a:prstGeom prst="rect">
            <a:avLst/>
          </a:prstGeom>
          <a:noFill/>
        </p:spPr>
        <p:txBody>
          <a:bodyPr wrap="square" lIns="91440" tIns="45720" rIns="91440" bIns="45720">
            <a:spAutoFit/>
          </a:bodyPr>
          <a:lstStyle/>
          <a:p>
            <a:r>
              <a:rPr lang="en-US" sz="2400" dirty="0" smtClean="0">
                <a:solidFill>
                  <a:schemeClr val="bg1"/>
                </a:solidFill>
              </a:rPr>
              <a:t>Ensure you are recognizing </a:t>
            </a:r>
          </a:p>
          <a:p>
            <a:r>
              <a:rPr lang="en-US" sz="2400" dirty="0" smtClean="0">
                <a:solidFill>
                  <a:schemeClr val="bg1"/>
                </a:solidFill>
              </a:rPr>
              <a:t>and building future leaders</a:t>
            </a:r>
            <a:endParaRPr lang="en-US" sz="2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5" name="Rectangle 24"/>
          <p:cNvSpPr/>
          <p:nvPr/>
        </p:nvSpPr>
        <p:spPr>
          <a:xfrm>
            <a:off x="6976653" y="5889698"/>
            <a:ext cx="3928294" cy="830997"/>
          </a:xfrm>
          <a:prstGeom prst="rect">
            <a:avLst/>
          </a:prstGeom>
          <a:noFill/>
        </p:spPr>
        <p:txBody>
          <a:bodyPr wrap="square" lIns="91440" tIns="45720" rIns="91440" bIns="45720">
            <a:spAutoFit/>
          </a:bodyPr>
          <a:lstStyle/>
          <a:p>
            <a:r>
              <a:rPr lang="en-US" sz="2400" dirty="0" smtClean="0">
                <a:solidFill>
                  <a:schemeClr val="bg1"/>
                </a:solidFill>
              </a:rPr>
              <a:t>Interview future chorus directors</a:t>
            </a:r>
          </a:p>
        </p:txBody>
      </p:sp>
      <p:sp>
        <p:nvSpPr>
          <p:cNvPr id="26" name="Rectangle 25"/>
          <p:cNvSpPr/>
          <p:nvPr/>
        </p:nvSpPr>
        <p:spPr>
          <a:xfrm>
            <a:off x="1761306" y="5926828"/>
            <a:ext cx="3928294" cy="830997"/>
          </a:xfrm>
          <a:prstGeom prst="rect">
            <a:avLst/>
          </a:prstGeom>
          <a:noFill/>
        </p:spPr>
        <p:txBody>
          <a:bodyPr wrap="square" lIns="91440" tIns="45720" rIns="91440" bIns="45720">
            <a:spAutoFit/>
          </a:bodyPr>
          <a:lstStyle/>
          <a:p>
            <a:r>
              <a:rPr lang="en-US" sz="2400" dirty="0" smtClean="0">
                <a:solidFill>
                  <a:schemeClr val="bg1"/>
                </a:solidFill>
              </a:rPr>
              <a:t>Maintain the chorus history book</a:t>
            </a:r>
          </a:p>
        </p:txBody>
      </p:sp>
      <p:sp>
        <p:nvSpPr>
          <p:cNvPr id="27" name="Rectangle 26"/>
          <p:cNvSpPr/>
          <p:nvPr/>
        </p:nvSpPr>
        <p:spPr>
          <a:xfrm>
            <a:off x="6976653" y="4875954"/>
            <a:ext cx="3928294" cy="830997"/>
          </a:xfrm>
          <a:prstGeom prst="rect">
            <a:avLst/>
          </a:prstGeom>
          <a:noFill/>
        </p:spPr>
        <p:txBody>
          <a:bodyPr wrap="square" lIns="91440" tIns="45720" rIns="91440" bIns="45720">
            <a:spAutoFit/>
          </a:bodyPr>
          <a:lstStyle/>
          <a:p>
            <a:r>
              <a:rPr lang="en-US" sz="2400" dirty="0" smtClean="0">
                <a:solidFill>
                  <a:schemeClr val="bg1"/>
                </a:solidFill>
              </a:rPr>
              <a:t>Help them win a regional championship</a:t>
            </a: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0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526"/>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5</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2195832" y="3556978"/>
            <a:ext cx="7353102" cy="954107"/>
          </a:xfrm>
          <a:prstGeom prst="rect">
            <a:avLst/>
          </a:prstGeom>
          <a:noFill/>
        </p:spPr>
        <p:txBody>
          <a:bodyPr wrap="none" lIns="91440" tIns="45720" rIns="91440" bIns="45720">
            <a:spAutoFit/>
          </a:bodyPr>
          <a:lstStyle/>
          <a:p>
            <a:pPr algn="ctr"/>
            <a:r>
              <a:rPr lang="en-US" sz="2800" dirty="0" smtClean="0">
                <a:solidFill>
                  <a:schemeClr val="bg1"/>
                </a:solidFill>
              </a:rPr>
              <a:t>What is the most important thing that you, as an </a:t>
            </a:r>
          </a:p>
          <a:p>
            <a:pPr algn="ctr"/>
            <a:r>
              <a:rPr lang="en-US" sz="2800" dirty="0" smtClean="0">
                <a:solidFill>
                  <a:schemeClr val="bg1"/>
                </a:solidFill>
              </a:rPr>
              <a:t>administrative leader, can do for your chorus?</a:t>
            </a:r>
          </a:p>
        </p:txBody>
      </p:sp>
      <p:sp>
        <p:nvSpPr>
          <p:cNvPr id="24" name="Rectangle 23"/>
          <p:cNvSpPr/>
          <p:nvPr/>
        </p:nvSpPr>
        <p:spPr>
          <a:xfrm>
            <a:off x="1761306" y="4891703"/>
            <a:ext cx="4367532" cy="830997"/>
          </a:xfrm>
          <a:prstGeom prst="rect">
            <a:avLst/>
          </a:prstGeom>
          <a:noFill/>
        </p:spPr>
        <p:txBody>
          <a:bodyPr wrap="square" lIns="91440" tIns="45720" rIns="91440" bIns="45720">
            <a:spAutoFit/>
          </a:bodyPr>
          <a:lstStyle/>
          <a:p>
            <a:r>
              <a:rPr lang="en-US" sz="2400" dirty="0" smtClean="0">
                <a:solidFill>
                  <a:schemeClr val="bg1"/>
                </a:solidFill>
              </a:rPr>
              <a:t>Ensure you are recognizing </a:t>
            </a:r>
          </a:p>
          <a:p>
            <a:r>
              <a:rPr lang="en-US" sz="2400" dirty="0" smtClean="0">
                <a:solidFill>
                  <a:schemeClr val="bg1"/>
                </a:solidFill>
              </a:rPr>
              <a:t>and building future leaders</a:t>
            </a:r>
            <a:endParaRPr lang="en-US" sz="2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5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5101" y="804366"/>
            <a:ext cx="6630509" cy="4886430"/>
          </a:xfrm>
          <a:prstGeom prst="rect">
            <a:avLst/>
          </a:prstGeom>
        </p:spPr>
      </p:pic>
    </p:spTree>
    <p:extLst>
      <p:ext uri="{BB962C8B-B14F-4D97-AF65-F5344CB8AC3E}">
        <p14:creationId xmlns:p14="http://schemas.microsoft.com/office/powerpoint/2010/main" val="34991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1514475" y="962025"/>
            <a:ext cx="9144000" cy="5895975"/>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6824" y="0"/>
            <a:ext cx="1629072" cy="2201448"/>
          </a:xfrm>
          <a:prstGeom prst="rect">
            <a:avLst/>
          </a:prstGeom>
        </p:spPr>
      </p:pic>
      <p:sp>
        <p:nvSpPr>
          <p:cNvPr id="17" name="TextBox 16"/>
          <p:cNvSpPr txBox="1"/>
          <p:nvPr/>
        </p:nvSpPr>
        <p:spPr>
          <a:xfrm>
            <a:off x="891152" y="4757758"/>
            <a:ext cx="1669175" cy="830997"/>
          </a:xfrm>
          <a:prstGeom prst="rect">
            <a:avLst/>
          </a:prstGeom>
          <a:noFill/>
        </p:spPr>
        <p:txBody>
          <a:bodyPr wrap="none" rtlCol="0">
            <a:spAutoFit/>
          </a:bodyPr>
          <a:lstStyle/>
          <a:p>
            <a:pPr algn="ctr"/>
            <a:r>
              <a:rPr lang="en-US" sz="2400" b="1" dirty="0" smtClean="0"/>
              <a:t>Set up </a:t>
            </a:r>
          </a:p>
          <a:p>
            <a:pPr algn="ctr"/>
            <a:r>
              <a:rPr lang="en-US" sz="2400" b="1" dirty="0" smtClean="0"/>
              <a:t>for success!</a:t>
            </a:r>
            <a:endParaRPr lang="en-US" sz="2400" b="1" dirty="0"/>
          </a:p>
        </p:txBody>
      </p:sp>
      <p:sp>
        <p:nvSpPr>
          <p:cNvPr id="20" name="TextBox 19"/>
          <p:cNvSpPr txBox="1"/>
          <p:nvPr/>
        </p:nvSpPr>
        <p:spPr>
          <a:xfrm>
            <a:off x="3392356" y="3760804"/>
            <a:ext cx="1960824" cy="830997"/>
          </a:xfrm>
          <a:prstGeom prst="rect">
            <a:avLst/>
          </a:prstGeom>
          <a:noFill/>
        </p:spPr>
        <p:txBody>
          <a:bodyPr wrap="square" rtlCol="0">
            <a:spAutoFit/>
          </a:bodyPr>
          <a:lstStyle/>
          <a:p>
            <a:pPr algn="ctr"/>
            <a:r>
              <a:rPr lang="en-US" sz="2400" b="1" dirty="0" smtClean="0"/>
              <a:t>Celebrate </a:t>
            </a:r>
          </a:p>
          <a:p>
            <a:pPr algn="ctr"/>
            <a:r>
              <a:rPr lang="en-US" sz="2400" b="1" dirty="0" smtClean="0"/>
              <a:t>successes!</a:t>
            </a:r>
            <a:endParaRPr lang="en-US" sz="2400" b="1" dirty="0"/>
          </a:p>
        </p:txBody>
      </p:sp>
      <p:sp>
        <p:nvSpPr>
          <p:cNvPr id="21" name="TextBox 20"/>
          <p:cNvSpPr txBox="1"/>
          <p:nvPr/>
        </p:nvSpPr>
        <p:spPr>
          <a:xfrm>
            <a:off x="2454123" y="4262600"/>
            <a:ext cx="1459054" cy="830997"/>
          </a:xfrm>
          <a:prstGeom prst="rect">
            <a:avLst/>
          </a:prstGeom>
          <a:noFill/>
        </p:spPr>
        <p:txBody>
          <a:bodyPr wrap="none" rtlCol="0">
            <a:spAutoFit/>
          </a:bodyPr>
          <a:lstStyle/>
          <a:p>
            <a:pPr algn="ctr"/>
            <a:r>
              <a:rPr lang="en-US" sz="2400" b="1" dirty="0" smtClean="0"/>
              <a:t>Express </a:t>
            </a:r>
          </a:p>
          <a:p>
            <a:pPr algn="ctr"/>
            <a:r>
              <a:rPr lang="en-US" sz="2400" b="1" dirty="0" smtClean="0"/>
              <a:t>gratitude!</a:t>
            </a:r>
          </a:p>
        </p:txBody>
      </p:sp>
      <p:sp>
        <p:nvSpPr>
          <p:cNvPr id="23" name="TextBox 22"/>
          <p:cNvSpPr txBox="1"/>
          <p:nvPr/>
        </p:nvSpPr>
        <p:spPr>
          <a:xfrm>
            <a:off x="3749822" y="2809942"/>
            <a:ext cx="2888779" cy="1200329"/>
          </a:xfrm>
          <a:prstGeom prst="rect">
            <a:avLst/>
          </a:prstGeom>
          <a:noFill/>
        </p:spPr>
        <p:txBody>
          <a:bodyPr wrap="square" rtlCol="0">
            <a:spAutoFit/>
          </a:bodyPr>
          <a:lstStyle/>
          <a:p>
            <a:pPr algn="ctr"/>
            <a:r>
              <a:rPr lang="en-US" sz="2400" b="1" dirty="0" smtClean="0"/>
              <a:t>Success at </a:t>
            </a:r>
          </a:p>
          <a:p>
            <a:pPr algn="ctr"/>
            <a:r>
              <a:rPr lang="en-US" sz="2400" b="1" dirty="0" smtClean="0"/>
              <a:t>more challenging levels!</a:t>
            </a:r>
            <a:endParaRPr lang="en-US" sz="2400" b="1" dirty="0"/>
          </a:p>
        </p:txBody>
      </p:sp>
      <p:sp>
        <p:nvSpPr>
          <p:cNvPr id="24" name="TextBox 23"/>
          <p:cNvSpPr txBox="1"/>
          <p:nvPr/>
        </p:nvSpPr>
        <p:spPr>
          <a:xfrm>
            <a:off x="5194212" y="2531115"/>
            <a:ext cx="2888779" cy="830997"/>
          </a:xfrm>
          <a:prstGeom prst="rect">
            <a:avLst/>
          </a:prstGeom>
          <a:noFill/>
        </p:spPr>
        <p:txBody>
          <a:bodyPr wrap="square" rtlCol="0">
            <a:spAutoFit/>
          </a:bodyPr>
          <a:lstStyle/>
          <a:p>
            <a:pPr algn="ctr"/>
            <a:r>
              <a:rPr lang="en-US" sz="2400" b="1" dirty="0" smtClean="0"/>
              <a:t>Leadership delegation!</a:t>
            </a:r>
            <a:endParaRPr lang="en-US" sz="2400" b="1" dirty="0"/>
          </a:p>
        </p:txBody>
      </p:sp>
      <p:sp>
        <p:nvSpPr>
          <p:cNvPr id="27" name="TextBox 26"/>
          <p:cNvSpPr txBox="1"/>
          <p:nvPr/>
        </p:nvSpPr>
        <p:spPr>
          <a:xfrm>
            <a:off x="6325306" y="1674637"/>
            <a:ext cx="2888779" cy="830997"/>
          </a:xfrm>
          <a:prstGeom prst="rect">
            <a:avLst/>
          </a:prstGeom>
          <a:noFill/>
        </p:spPr>
        <p:txBody>
          <a:bodyPr wrap="square" rtlCol="0">
            <a:spAutoFit/>
          </a:bodyPr>
          <a:lstStyle/>
          <a:p>
            <a:pPr algn="ctr"/>
            <a:r>
              <a:rPr lang="en-US" sz="2400" b="1" dirty="0" smtClean="0"/>
              <a:t>Leadership</a:t>
            </a:r>
          </a:p>
          <a:p>
            <a:pPr algn="ctr"/>
            <a:r>
              <a:rPr lang="en-US" sz="2400" b="1" dirty="0" smtClean="0"/>
              <a:t> position!</a:t>
            </a:r>
            <a:endParaRPr lang="en-US" sz="2400" b="1" dirty="0"/>
          </a:p>
        </p:txBody>
      </p:sp>
      <p:sp>
        <p:nvSpPr>
          <p:cNvPr id="28" name="TextBox 27"/>
          <p:cNvSpPr txBox="1"/>
          <p:nvPr/>
        </p:nvSpPr>
        <p:spPr>
          <a:xfrm>
            <a:off x="9214085" y="260629"/>
            <a:ext cx="2888779" cy="830997"/>
          </a:xfrm>
          <a:prstGeom prst="rect">
            <a:avLst/>
          </a:prstGeom>
          <a:noFill/>
        </p:spPr>
        <p:txBody>
          <a:bodyPr wrap="square" rtlCol="0">
            <a:spAutoFit/>
          </a:bodyPr>
          <a:lstStyle/>
          <a:p>
            <a:pPr algn="ctr"/>
            <a:r>
              <a:rPr lang="en-US" sz="2400" b="1" dirty="0" smtClean="0"/>
              <a:t>New leaders</a:t>
            </a:r>
          </a:p>
          <a:p>
            <a:pPr algn="ctr"/>
            <a:r>
              <a:rPr lang="en-US" sz="2400" b="1" dirty="0" smtClean="0"/>
              <a:t>developed!</a:t>
            </a:r>
            <a:endParaRPr lang="en-US" sz="2400" b="1" dirty="0"/>
          </a:p>
        </p:txBody>
      </p:sp>
    </p:spTree>
    <p:extLst>
      <p:ext uri="{BB962C8B-B14F-4D97-AF65-F5344CB8AC3E}">
        <p14:creationId xmlns:p14="http://schemas.microsoft.com/office/powerpoint/2010/main" val="4106664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1348934" y="4702348"/>
            <a:ext cx="9481377" cy="1446550"/>
          </a:xfrm>
          <a:prstGeom prst="rect">
            <a:avLst/>
          </a:prstGeom>
          <a:noFill/>
        </p:spPr>
        <p:txBody>
          <a:bodyPr wrap="none" rtlCol="0">
            <a:spAutoFit/>
          </a:bodyPr>
          <a:lstStyle/>
          <a:p>
            <a:pPr algn="ctr"/>
            <a:r>
              <a:rPr lang="en-US" sz="4400" dirty="0" smtClean="0"/>
              <a:t>Talk about your own leadership journey. </a:t>
            </a:r>
          </a:p>
          <a:p>
            <a:pPr algn="ctr"/>
            <a:r>
              <a:rPr lang="en-US" sz="4400" dirty="0" smtClean="0"/>
              <a:t>What were some important ‘steps’?</a:t>
            </a:r>
            <a:endParaRPr lang="en-US" sz="4400" dirty="0"/>
          </a:p>
        </p:txBody>
      </p:sp>
    </p:spTree>
    <p:extLst>
      <p:ext uri="{BB962C8B-B14F-4D97-AF65-F5344CB8AC3E}">
        <p14:creationId xmlns:p14="http://schemas.microsoft.com/office/powerpoint/2010/main" val="3013606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6</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3885209" y="3556978"/>
            <a:ext cx="3974358" cy="954107"/>
          </a:xfrm>
          <a:prstGeom prst="rect">
            <a:avLst/>
          </a:prstGeom>
          <a:noFill/>
        </p:spPr>
        <p:txBody>
          <a:bodyPr wrap="none" lIns="91440" tIns="45720" rIns="91440" bIns="45720">
            <a:spAutoFit/>
          </a:bodyPr>
          <a:lstStyle/>
          <a:p>
            <a:pPr algn="ctr"/>
            <a:r>
              <a:rPr lang="en-US" sz="2800" dirty="0" smtClean="0">
                <a:solidFill>
                  <a:schemeClr val="bg1"/>
                </a:solidFill>
              </a:rPr>
              <a:t>If you are a servant leader</a:t>
            </a:r>
          </a:p>
          <a:p>
            <a:pPr algn="ctr"/>
            <a:r>
              <a:rPr lang="en-US" sz="2800" dirty="0" smtClean="0">
                <a:solidFill>
                  <a:schemeClr val="bg1"/>
                </a:solidFill>
              </a:rPr>
              <a:t>it means:</a:t>
            </a:r>
          </a:p>
        </p:txBody>
      </p:sp>
      <p:sp>
        <p:nvSpPr>
          <p:cNvPr id="24" name="Rectangle 23"/>
          <p:cNvSpPr/>
          <p:nvPr/>
        </p:nvSpPr>
        <p:spPr>
          <a:xfrm>
            <a:off x="1807800" y="4941107"/>
            <a:ext cx="3928294" cy="830997"/>
          </a:xfrm>
          <a:prstGeom prst="rect">
            <a:avLst/>
          </a:prstGeom>
          <a:noFill/>
        </p:spPr>
        <p:txBody>
          <a:bodyPr wrap="square" lIns="91440" tIns="45720" rIns="91440" bIns="45720">
            <a:spAutoFit/>
          </a:bodyPr>
          <a:lstStyle/>
          <a:p>
            <a:r>
              <a:rPr lang="en-US" sz="2400" dirty="0" smtClean="0">
                <a:solidFill>
                  <a:schemeClr val="bg1"/>
                </a:solidFill>
              </a:rPr>
              <a:t>Leading selflessly will always be easy for you</a:t>
            </a:r>
            <a:endParaRPr lang="en-US" sz="2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5" name="Rectangle 24"/>
          <p:cNvSpPr/>
          <p:nvPr/>
        </p:nvSpPr>
        <p:spPr>
          <a:xfrm>
            <a:off x="7014928" y="5950265"/>
            <a:ext cx="3928294" cy="830997"/>
          </a:xfrm>
          <a:prstGeom prst="rect">
            <a:avLst/>
          </a:prstGeom>
          <a:noFill/>
        </p:spPr>
        <p:txBody>
          <a:bodyPr wrap="square" lIns="91440" tIns="45720" rIns="91440" bIns="45720">
            <a:spAutoFit/>
          </a:bodyPr>
          <a:lstStyle/>
          <a:p>
            <a:r>
              <a:rPr lang="en-US" sz="2400" dirty="0" smtClean="0">
                <a:solidFill>
                  <a:schemeClr val="bg1"/>
                </a:solidFill>
              </a:rPr>
              <a:t>You always give in to the </a:t>
            </a:r>
          </a:p>
          <a:p>
            <a:r>
              <a:rPr lang="en-US" sz="2400" dirty="0" smtClean="0">
                <a:solidFill>
                  <a:schemeClr val="bg1"/>
                </a:solidFill>
              </a:rPr>
              <a:t>opinions of other</a:t>
            </a:r>
          </a:p>
        </p:txBody>
      </p:sp>
      <p:sp>
        <p:nvSpPr>
          <p:cNvPr id="26" name="Rectangle 25"/>
          <p:cNvSpPr/>
          <p:nvPr/>
        </p:nvSpPr>
        <p:spPr>
          <a:xfrm>
            <a:off x="1744868" y="5914302"/>
            <a:ext cx="3928294" cy="830997"/>
          </a:xfrm>
          <a:prstGeom prst="rect">
            <a:avLst/>
          </a:prstGeom>
          <a:noFill/>
        </p:spPr>
        <p:txBody>
          <a:bodyPr wrap="square" lIns="91440" tIns="45720" rIns="91440" bIns="45720">
            <a:spAutoFit/>
          </a:bodyPr>
          <a:lstStyle/>
          <a:p>
            <a:r>
              <a:rPr lang="en-US" sz="2400" dirty="0" smtClean="0">
                <a:solidFill>
                  <a:schemeClr val="bg1"/>
                </a:solidFill>
              </a:rPr>
              <a:t>Your central focus remains on what is best for the group</a:t>
            </a:r>
          </a:p>
        </p:txBody>
      </p:sp>
      <p:sp>
        <p:nvSpPr>
          <p:cNvPr id="27" name="Rectangle 26"/>
          <p:cNvSpPr/>
          <p:nvPr/>
        </p:nvSpPr>
        <p:spPr>
          <a:xfrm>
            <a:off x="7000739" y="4921234"/>
            <a:ext cx="3928294" cy="830997"/>
          </a:xfrm>
          <a:prstGeom prst="rect">
            <a:avLst/>
          </a:prstGeom>
          <a:noFill/>
        </p:spPr>
        <p:txBody>
          <a:bodyPr wrap="square" lIns="91440" tIns="45720" rIns="91440" bIns="45720">
            <a:spAutoFit/>
          </a:bodyPr>
          <a:lstStyle/>
          <a:p>
            <a:r>
              <a:rPr lang="en-US" sz="2400" dirty="0" smtClean="0">
                <a:solidFill>
                  <a:schemeClr val="bg1"/>
                </a:solidFill>
              </a:rPr>
              <a:t>You have a lack of sense of </a:t>
            </a:r>
          </a:p>
          <a:p>
            <a:r>
              <a:rPr lang="en-US" sz="2400" dirty="0" smtClean="0">
                <a:solidFill>
                  <a:schemeClr val="bg1"/>
                </a:solidFill>
              </a:rPr>
              <a:t>self</a:t>
            </a: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209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6</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3885209" y="3556978"/>
            <a:ext cx="3974358" cy="954107"/>
          </a:xfrm>
          <a:prstGeom prst="rect">
            <a:avLst/>
          </a:prstGeom>
          <a:noFill/>
        </p:spPr>
        <p:txBody>
          <a:bodyPr wrap="none" lIns="91440" tIns="45720" rIns="91440" bIns="45720">
            <a:spAutoFit/>
          </a:bodyPr>
          <a:lstStyle/>
          <a:p>
            <a:pPr algn="ctr"/>
            <a:r>
              <a:rPr lang="en-US" sz="2800" dirty="0" smtClean="0">
                <a:solidFill>
                  <a:schemeClr val="bg1"/>
                </a:solidFill>
              </a:rPr>
              <a:t>If you are a servant leader</a:t>
            </a:r>
          </a:p>
          <a:p>
            <a:pPr algn="ctr"/>
            <a:r>
              <a:rPr lang="en-US" sz="2800" dirty="0" smtClean="0">
                <a:solidFill>
                  <a:schemeClr val="bg1"/>
                </a:solidFill>
              </a:rPr>
              <a:t>it means:</a:t>
            </a:r>
          </a:p>
        </p:txBody>
      </p:sp>
      <p:sp>
        <p:nvSpPr>
          <p:cNvPr id="26" name="Rectangle 25"/>
          <p:cNvSpPr/>
          <p:nvPr/>
        </p:nvSpPr>
        <p:spPr>
          <a:xfrm>
            <a:off x="1744868" y="5914302"/>
            <a:ext cx="3928294" cy="830997"/>
          </a:xfrm>
          <a:prstGeom prst="rect">
            <a:avLst/>
          </a:prstGeom>
          <a:noFill/>
        </p:spPr>
        <p:txBody>
          <a:bodyPr wrap="square" lIns="91440" tIns="45720" rIns="91440" bIns="45720">
            <a:spAutoFit/>
          </a:bodyPr>
          <a:lstStyle/>
          <a:p>
            <a:r>
              <a:rPr lang="en-US" sz="2400" dirty="0" smtClean="0">
                <a:solidFill>
                  <a:schemeClr val="bg1"/>
                </a:solidFill>
              </a:rPr>
              <a:t>Your central focus remains on what is best for the group</a:t>
            </a: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5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15356"/>
          <a:stretch/>
        </p:blipFill>
        <p:spPr>
          <a:xfrm>
            <a:off x="3598862" y="531283"/>
            <a:ext cx="4444471" cy="5952654"/>
          </a:xfrm>
          <a:prstGeom prst="rect">
            <a:avLst/>
          </a:prstGeom>
        </p:spPr>
      </p:pic>
    </p:spTree>
    <p:extLst>
      <p:ext uri="{BB962C8B-B14F-4D97-AF65-F5344CB8AC3E}">
        <p14:creationId xmlns:p14="http://schemas.microsoft.com/office/powerpoint/2010/main" val="391783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481" y="411923"/>
            <a:ext cx="1892866" cy="189286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120" y="2110102"/>
            <a:ext cx="4486958" cy="2457144"/>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4599" y="4693007"/>
            <a:ext cx="2341379" cy="1476930"/>
          </a:xfrm>
          <a:prstGeom prst="rect">
            <a:avLst/>
          </a:prstGeom>
        </p:spPr>
      </p:pic>
      <p:pic>
        <p:nvPicPr>
          <p:cNvPr id="19" name="Pictur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2788" y="2086945"/>
            <a:ext cx="5381803" cy="2503459"/>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0773" y="255038"/>
            <a:ext cx="1373601" cy="1706065"/>
          </a:xfrm>
          <a:prstGeom prst="rect">
            <a:avLst/>
          </a:prstGeom>
        </p:spPr>
      </p:pic>
      <p:sp>
        <p:nvSpPr>
          <p:cNvPr id="13" name="Rectangle 12"/>
          <p:cNvSpPr/>
          <p:nvPr/>
        </p:nvSpPr>
        <p:spPr>
          <a:xfrm>
            <a:off x="10072865" y="3338675"/>
            <a:ext cx="1898706" cy="1002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20200" y="2570361"/>
            <a:ext cx="2046736" cy="1822004"/>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8250" y="4798526"/>
            <a:ext cx="2241950" cy="1476327"/>
          </a:xfrm>
          <a:prstGeom prst="rect">
            <a:avLst/>
          </a:prstGeom>
        </p:spPr>
      </p:pic>
    </p:spTree>
    <p:extLst>
      <p:ext uri="{BB962C8B-B14F-4D97-AF65-F5344CB8AC3E}">
        <p14:creationId xmlns:p14="http://schemas.microsoft.com/office/powerpoint/2010/main" val="303177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257079" y="4702348"/>
            <a:ext cx="11665052" cy="2123658"/>
          </a:xfrm>
          <a:prstGeom prst="rect">
            <a:avLst/>
          </a:prstGeom>
          <a:noFill/>
        </p:spPr>
        <p:txBody>
          <a:bodyPr wrap="none" rtlCol="0">
            <a:spAutoFit/>
          </a:bodyPr>
          <a:lstStyle/>
          <a:p>
            <a:pPr algn="ctr"/>
            <a:r>
              <a:rPr lang="en-US" sz="4400" dirty="0" smtClean="0"/>
              <a:t>Partner with one other person.</a:t>
            </a:r>
          </a:p>
          <a:p>
            <a:pPr algn="ctr"/>
            <a:r>
              <a:rPr lang="en-US" sz="4400" dirty="0" smtClean="0"/>
              <a:t>Determine who has the next birthday</a:t>
            </a:r>
            <a:r>
              <a:rPr lang="en-US" sz="4400" dirty="0"/>
              <a:t> </a:t>
            </a:r>
            <a:r>
              <a:rPr lang="en-US" sz="4400" dirty="0" smtClean="0"/>
              <a:t>– you are ‘A’</a:t>
            </a:r>
          </a:p>
          <a:p>
            <a:pPr algn="ctr"/>
            <a:r>
              <a:rPr lang="en-US" sz="4400" dirty="0" smtClean="0"/>
              <a:t>B’s turn around so you can’t see the screen.</a:t>
            </a:r>
          </a:p>
        </p:txBody>
      </p:sp>
    </p:spTree>
    <p:extLst>
      <p:ext uri="{BB962C8B-B14F-4D97-AF65-F5344CB8AC3E}">
        <p14:creationId xmlns:p14="http://schemas.microsoft.com/office/powerpoint/2010/main" val="347532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101517" y="4702348"/>
            <a:ext cx="11976227" cy="2123658"/>
          </a:xfrm>
          <a:prstGeom prst="rect">
            <a:avLst/>
          </a:prstGeom>
          <a:noFill/>
        </p:spPr>
        <p:txBody>
          <a:bodyPr wrap="none" rtlCol="0">
            <a:spAutoFit/>
          </a:bodyPr>
          <a:lstStyle/>
          <a:p>
            <a:pPr algn="ctr"/>
            <a:r>
              <a:rPr lang="en-US" sz="4400" dirty="0" smtClean="0"/>
              <a:t>‘A’ – pretend you are listening, but be inattentive – </a:t>
            </a:r>
          </a:p>
          <a:p>
            <a:pPr algn="ctr"/>
            <a:r>
              <a:rPr lang="en-US" sz="4400" dirty="0" smtClean="0"/>
              <a:t>think about something else, listen to someone else,</a:t>
            </a:r>
          </a:p>
          <a:p>
            <a:pPr algn="ctr"/>
            <a:r>
              <a:rPr lang="en-US" sz="4400" dirty="0" smtClean="0"/>
              <a:t>look away, etc.</a:t>
            </a:r>
          </a:p>
        </p:txBody>
      </p:sp>
    </p:spTree>
    <p:extLst>
      <p:ext uri="{BB962C8B-B14F-4D97-AF65-F5344CB8AC3E}">
        <p14:creationId xmlns:p14="http://schemas.microsoft.com/office/powerpoint/2010/main" val="129335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54628" y="4702348"/>
            <a:ext cx="12070035" cy="1446550"/>
          </a:xfrm>
          <a:prstGeom prst="rect">
            <a:avLst/>
          </a:prstGeom>
          <a:noFill/>
        </p:spPr>
        <p:txBody>
          <a:bodyPr wrap="none" rtlCol="0">
            <a:spAutoFit/>
          </a:bodyPr>
          <a:lstStyle/>
          <a:p>
            <a:pPr algn="ctr"/>
            <a:r>
              <a:rPr lang="en-US" sz="4400" dirty="0" smtClean="0"/>
              <a:t>‘B’ – tell ‘A’ about something that happened to you</a:t>
            </a:r>
          </a:p>
          <a:p>
            <a:pPr algn="ctr"/>
            <a:r>
              <a:rPr lang="en-US" sz="4400" dirty="0" smtClean="0"/>
              <a:t>that evoked a strong emotion – fear, joy, excitement</a:t>
            </a:r>
          </a:p>
        </p:txBody>
      </p:sp>
    </p:spTree>
    <p:extLst>
      <p:ext uri="{BB962C8B-B14F-4D97-AF65-F5344CB8AC3E}">
        <p14:creationId xmlns:p14="http://schemas.microsoft.com/office/powerpoint/2010/main" val="427079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517" y="1536327"/>
            <a:ext cx="4114800" cy="2781300"/>
          </a:xfrm>
          <a:prstGeom prst="rect">
            <a:avLst/>
          </a:prstGeom>
        </p:spPr>
      </p:pic>
      <p:sp>
        <p:nvSpPr>
          <p:cNvPr id="3" name="TextBox 2"/>
          <p:cNvSpPr txBox="1"/>
          <p:nvPr/>
        </p:nvSpPr>
        <p:spPr>
          <a:xfrm>
            <a:off x="4486578" y="428331"/>
            <a:ext cx="2752677" cy="1107996"/>
          </a:xfrm>
          <a:prstGeom prst="rect">
            <a:avLst/>
          </a:prstGeom>
          <a:noFill/>
        </p:spPr>
        <p:txBody>
          <a:bodyPr wrap="none" rtlCol="0">
            <a:spAutoFit/>
          </a:bodyPr>
          <a:lstStyle/>
          <a:p>
            <a:r>
              <a:rPr lang="en-US" sz="6600" dirty="0" smtClean="0"/>
              <a:t>Activity</a:t>
            </a:r>
            <a:endParaRPr lang="en-US" sz="6600" dirty="0"/>
          </a:p>
        </p:txBody>
      </p:sp>
      <p:sp>
        <p:nvSpPr>
          <p:cNvPr id="4" name="TextBox 3"/>
          <p:cNvSpPr txBox="1"/>
          <p:nvPr/>
        </p:nvSpPr>
        <p:spPr>
          <a:xfrm>
            <a:off x="157640" y="4865187"/>
            <a:ext cx="11810156" cy="1446550"/>
          </a:xfrm>
          <a:prstGeom prst="rect">
            <a:avLst/>
          </a:prstGeom>
          <a:noFill/>
        </p:spPr>
        <p:txBody>
          <a:bodyPr wrap="none" rtlCol="0">
            <a:spAutoFit/>
          </a:bodyPr>
          <a:lstStyle/>
          <a:p>
            <a:pPr algn="ctr"/>
            <a:r>
              <a:rPr lang="en-US" sz="4400" dirty="0" smtClean="0"/>
              <a:t>‘B’ – listen intentionally this time; ‘A’ tell your story</a:t>
            </a:r>
          </a:p>
          <a:p>
            <a:pPr algn="ctr"/>
            <a:r>
              <a:rPr lang="en-US" sz="4400" dirty="0" smtClean="0"/>
              <a:t>again</a:t>
            </a:r>
          </a:p>
        </p:txBody>
      </p:sp>
    </p:spTree>
    <p:extLst>
      <p:ext uri="{BB962C8B-B14F-4D97-AF65-F5344CB8AC3E}">
        <p14:creationId xmlns:p14="http://schemas.microsoft.com/office/powerpoint/2010/main" val="185968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4</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2609101" y="3556978"/>
            <a:ext cx="6526595" cy="954107"/>
          </a:xfrm>
          <a:prstGeom prst="rect">
            <a:avLst/>
          </a:prstGeom>
          <a:noFill/>
        </p:spPr>
        <p:txBody>
          <a:bodyPr wrap="none" lIns="91440" tIns="45720" rIns="91440" bIns="45720">
            <a:spAutoFit/>
          </a:bodyPr>
          <a:lstStyle/>
          <a:p>
            <a:pPr algn="ctr"/>
            <a:r>
              <a:rPr lang="en-US" sz="2800" dirty="0" smtClean="0">
                <a:solidFill>
                  <a:schemeClr val="bg1"/>
                </a:solidFill>
              </a:rPr>
              <a:t>What if the most effective way to influence </a:t>
            </a:r>
          </a:p>
          <a:p>
            <a:pPr algn="ctr"/>
            <a:r>
              <a:rPr lang="en-US" sz="2800" dirty="0" smtClean="0">
                <a:solidFill>
                  <a:schemeClr val="bg1"/>
                </a:solidFill>
              </a:rPr>
              <a:t>the behavior of other people?</a:t>
            </a:r>
          </a:p>
        </p:txBody>
      </p:sp>
      <p:sp>
        <p:nvSpPr>
          <p:cNvPr id="24" name="Rectangle 23"/>
          <p:cNvSpPr/>
          <p:nvPr/>
        </p:nvSpPr>
        <p:spPr>
          <a:xfrm>
            <a:off x="1807800" y="4921390"/>
            <a:ext cx="3928294" cy="830997"/>
          </a:xfrm>
          <a:prstGeom prst="rect">
            <a:avLst/>
          </a:prstGeom>
          <a:noFill/>
        </p:spPr>
        <p:txBody>
          <a:bodyPr wrap="square" lIns="91440" tIns="45720" rIns="91440" bIns="45720">
            <a:spAutoFit/>
          </a:bodyPr>
          <a:lstStyle/>
          <a:p>
            <a:r>
              <a:rPr lang="en-US" sz="2400" dirty="0" smtClean="0">
                <a:solidFill>
                  <a:schemeClr val="bg1"/>
                </a:solidFill>
              </a:rPr>
              <a:t>Punish them severely if they don’t do what you want</a:t>
            </a:r>
          </a:p>
        </p:txBody>
      </p:sp>
      <p:sp>
        <p:nvSpPr>
          <p:cNvPr id="25" name="Rectangle 24"/>
          <p:cNvSpPr/>
          <p:nvPr/>
        </p:nvSpPr>
        <p:spPr>
          <a:xfrm>
            <a:off x="7056375" y="5901455"/>
            <a:ext cx="3928294" cy="830997"/>
          </a:xfrm>
          <a:prstGeom prst="rect">
            <a:avLst/>
          </a:prstGeom>
          <a:noFill/>
        </p:spPr>
        <p:txBody>
          <a:bodyPr wrap="square" lIns="91440" tIns="45720" rIns="91440" bIns="45720">
            <a:spAutoFit/>
          </a:bodyPr>
          <a:lstStyle/>
          <a:p>
            <a:r>
              <a:rPr lang="en-US" sz="2400" dirty="0" smtClean="0">
                <a:solidFill>
                  <a:schemeClr val="bg1"/>
                </a:solidFill>
              </a:rPr>
              <a:t>Ask someone else to tell  them how to behave</a:t>
            </a:r>
          </a:p>
        </p:txBody>
      </p:sp>
      <p:sp>
        <p:nvSpPr>
          <p:cNvPr id="26" name="Rectangle 25"/>
          <p:cNvSpPr/>
          <p:nvPr/>
        </p:nvSpPr>
        <p:spPr>
          <a:xfrm>
            <a:off x="1807800" y="5884404"/>
            <a:ext cx="3928294" cy="830997"/>
          </a:xfrm>
          <a:prstGeom prst="rect">
            <a:avLst/>
          </a:prstGeom>
          <a:noFill/>
        </p:spPr>
        <p:txBody>
          <a:bodyPr wrap="square" lIns="91440" tIns="45720" rIns="91440" bIns="45720">
            <a:spAutoFit/>
          </a:bodyPr>
          <a:lstStyle/>
          <a:p>
            <a:r>
              <a:rPr lang="en-US" sz="2400" dirty="0" smtClean="0">
                <a:solidFill>
                  <a:schemeClr val="bg1"/>
                </a:solidFill>
              </a:rPr>
              <a:t>Inspire them with your own conviction and actions</a:t>
            </a:r>
          </a:p>
        </p:txBody>
      </p:sp>
      <p:sp>
        <p:nvSpPr>
          <p:cNvPr id="27" name="Rectangle 26"/>
          <p:cNvSpPr/>
          <p:nvPr/>
        </p:nvSpPr>
        <p:spPr>
          <a:xfrm>
            <a:off x="7056375" y="4901798"/>
            <a:ext cx="3928294" cy="830997"/>
          </a:xfrm>
          <a:prstGeom prst="rect">
            <a:avLst/>
          </a:prstGeom>
          <a:noFill/>
        </p:spPr>
        <p:txBody>
          <a:bodyPr wrap="square" lIns="91440" tIns="45720" rIns="91440" bIns="45720">
            <a:spAutoFit/>
          </a:bodyPr>
          <a:lstStyle/>
          <a:p>
            <a:r>
              <a:rPr lang="en-US" sz="2400" dirty="0" smtClean="0">
                <a:solidFill>
                  <a:schemeClr val="bg1"/>
                </a:solidFill>
              </a:rPr>
              <a:t>Tell them how you want   them to behave</a:t>
            </a: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7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47418"/>
          </a:xfrm>
          <a:prstGeom prst="rect">
            <a:avLst/>
          </a:prstGeom>
        </p:spPr>
      </p:pic>
      <p:grpSp>
        <p:nvGrpSpPr>
          <p:cNvPr id="32" name="Group 31"/>
          <p:cNvGrpSpPr/>
          <p:nvPr/>
        </p:nvGrpSpPr>
        <p:grpSpPr>
          <a:xfrm>
            <a:off x="6771278" y="436586"/>
            <a:ext cx="2438769" cy="2209326"/>
            <a:chOff x="8978717" y="436586"/>
            <a:chExt cx="2438769" cy="2209326"/>
          </a:xfrm>
        </p:grpSpPr>
        <p:sp>
          <p:nvSpPr>
            <p:cNvPr id="12" name="Oval 11"/>
            <p:cNvSpPr/>
            <p:nvPr/>
          </p:nvSpPr>
          <p:spPr>
            <a:xfrm>
              <a:off x="8978717" y="436586"/>
              <a:ext cx="2438769" cy="2209326"/>
            </a:xfrm>
            <a:prstGeom prst="ellipse">
              <a:avLst/>
            </a:prstGeom>
            <a:gradFill>
              <a:gsLst>
                <a:gs pos="22000">
                  <a:schemeClr val="accent1">
                    <a:lumMod val="75000"/>
                    <a:alpha val="75000"/>
                  </a:schemeClr>
                </a:gs>
                <a:gs pos="76000">
                  <a:schemeClr val="accent1">
                    <a:lumMod val="75000"/>
                  </a:schemeClr>
                </a:gs>
                <a:gs pos="46000">
                  <a:schemeClr val="accent1">
                    <a:lumMod val="75000"/>
                    <a:alpha val="50000"/>
                  </a:schemeClr>
                </a:gs>
                <a:gs pos="99000">
                  <a:schemeClr val="accent1">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263814" y="725174"/>
              <a:ext cx="1876206" cy="1632150"/>
            </a:xfrm>
            <a:prstGeom prst="ellipse">
              <a:avLst/>
            </a:prstGeom>
            <a:gradFill>
              <a:gsLst>
                <a:gs pos="0">
                  <a:schemeClr val="accent1">
                    <a:lumMod val="75000"/>
                  </a:schemeClr>
                </a:gs>
                <a:gs pos="42000">
                  <a:schemeClr val="accent1">
                    <a:lumMod val="75000"/>
                    <a:alpha val="75000"/>
                  </a:schemeClr>
                </a:gs>
                <a:gs pos="83000">
                  <a:schemeClr val="accent1">
                    <a:lumMod val="75000"/>
                    <a:alpha val="50000"/>
                  </a:schemeClr>
                </a:gs>
                <a:gs pos="100000">
                  <a:schemeClr val="accent1">
                    <a:lumMod val="75000"/>
                    <a:alpha val="75000"/>
                  </a:schemeClr>
                </a:gs>
              </a:gsLst>
              <a:lin ang="5400000" scaled="1"/>
            </a:gradFill>
            <a:ln w="142875">
              <a:gradFill>
                <a:gsLst>
                  <a:gs pos="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2332" y="609670"/>
              <a:ext cx="1991167" cy="1646465"/>
            </a:xfrm>
            <a:prstGeom prst="rect">
              <a:avLst/>
            </a:prstGeom>
            <a:noFill/>
          </p:spPr>
          <p:txBody>
            <a:bodyPr wrap="none" lIns="91440" tIns="45720" rIns="91440" bIns="45720">
              <a:prstTxWarp prst="textArchUp">
                <a:avLst>
                  <a:gd name="adj" fmla="val 10785932"/>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9037888" y="519979"/>
              <a:ext cx="2304034" cy="2001777"/>
            </a:xfrm>
            <a:prstGeom prst="rect">
              <a:avLst/>
            </a:prstGeom>
            <a:noFill/>
          </p:spPr>
          <p:txBody>
            <a:bodyPr wrap="none" lIns="91440" tIns="45720" rIns="91440" bIns="45720">
              <a:prstTxWarp prst="textArchDown">
                <a:avLst/>
              </a:prstTxWarp>
              <a:spAutoFit/>
            </a:bodyPr>
            <a:lstStyle/>
            <a:p>
              <a:pPr algn="ct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9006031" y="1220646"/>
              <a:ext cx="2397003" cy="830997"/>
            </a:xfrm>
            <a:prstGeom prst="rect">
              <a:avLst/>
            </a:prstGeom>
            <a:noFill/>
          </p:spPr>
          <p:txBody>
            <a:bodyPr wrap="none" rtlCol="0">
              <a:spAutoFit/>
            </a:bodyPr>
            <a:lstStyle/>
            <a:p>
              <a:r>
                <a:rPr lang="en-US" sz="2400" b="1" dirty="0" smtClean="0">
                  <a:ln w="19050">
                    <a:solidFill>
                      <a:srgbClr val="002060"/>
                    </a:solidFill>
                  </a:ln>
                  <a:solidFill>
                    <a:schemeClr val="bg1"/>
                  </a:solidFill>
                </a:rPr>
                <a:t>ADMINISTRATIVE</a:t>
              </a:r>
            </a:p>
            <a:p>
              <a:pPr algn="ctr"/>
              <a:r>
                <a:rPr lang="en-US" sz="2400" b="1" dirty="0" smtClean="0">
                  <a:ln w="19050">
                    <a:solidFill>
                      <a:srgbClr val="002060"/>
                    </a:solidFill>
                  </a:ln>
                  <a:solidFill>
                    <a:schemeClr val="bg1"/>
                  </a:solidFill>
                </a:rPr>
                <a:t>LEADER</a:t>
              </a:r>
              <a:endParaRPr lang="en-US" sz="2400" b="1" dirty="0">
                <a:ln w="19050">
                  <a:solidFill>
                    <a:srgbClr val="002060"/>
                  </a:solidFill>
                </a:ln>
                <a:solidFill>
                  <a:schemeClr val="bg1"/>
                </a:solidFill>
              </a:endParaRPr>
            </a:p>
          </p:txBody>
        </p:sp>
        <p:sp>
          <p:nvSpPr>
            <p:cNvPr id="17" name="Rectangle 16"/>
            <p:cNvSpPr/>
            <p:nvPr/>
          </p:nvSpPr>
          <p:spPr>
            <a:xfrm>
              <a:off x="9110143" y="695912"/>
              <a:ext cx="2218021" cy="1853182"/>
            </a:xfrm>
            <a:prstGeom prst="rect">
              <a:avLst/>
            </a:prstGeom>
            <a:noFill/>
          </p:spPr>
          <p:txBody>
            <a:bodyPr wrap="none" lIns="91440" tIns="45720" rIns="91440" bIns="45720">
              <a:prstTxWarp prst="textArchDown">
                <a:avLst/>
              </a:prstTxWarp>
              <a:spAutoFit/>
            </a:bodyPr>
            <a:lstStyle/>
            <a:p>
              <a:pPr algn="ctr"/>
              <a:r>
                <a:rPr lang="en-US" b="1" cap="none" spc="0" dirty="0" smtClean="0">
                  <a:ln w="0"/>
                  <a:solidFill>
                    <a:schemeClr val="tx1"/>
                  </a:solidFill>
                  <a:effectLst>
                    <a:outerShdw blurRad="38100" dist="19050" dir="2700000" algn="tl" rotWithShape="0">
                      <a:schemeClr val="dk1">
                        <a:alpha val="40000"/>
                      </a:schemeClr>
                    </a:outerShdw>
                  </a:effectLst>
                </a:rPr>
                <a:t>WHO WANTS TO BE AN</a:t>
              </a:r>
              <a:endParaRPr lang="en-US" b="1" cap="none" spc="0" dirty="0">
                <a:ln w="0"/>
                <a:solidFill>
                  <a:schemeClr val="tx1"/>
                </a:solidFill>
                <a:effectLst>
                  <a:outerShdw blurRad="38100" dist="19050" dir="2700000" algn="tl" rotWithShape="0">
                    <a:schemeClr val="dk1">
                      <a:alpha val="40000"/>
                    </a:schemeClr>
                  </a:outerShdw>
                </a:effectLst>
              </a:endParaRPr>
            </a:p>
          </p:txBody>
        </p:sp>
      </p:grpSp>
      <p:sp>
        <p:nvSpPr>
          <p:cNvPr id="4" name="Oval 3"/>
          <p:cNvSpPr/>
          <p:nvPr/>
        </p:nvSpPr>
        <p:spPr>
          <a:xfrm>
            <a:off x="228600" y="188843"/>
            <a:ext cx="2295939" cy="103180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228599" y="188843"/>
            <a:ext cx="2295939" cy="1031803"/>
          </a:xfrm>
          <a:prstGeom prst="ellipse">
            <a:avLst/>
          </a:prstGeom>
          <a:gradFill flip="none" rotWithShape="1">
            <a:gsLst>
              <a:gs pos="14000">
                <a:schemeClr val="accent1">
                  <a:lumMod val="50000"/>
                </a:schemeClr>
              </a:gs>
              <a:gs pos="42000">
                <a:schemeClr val="accent1">
                  <a:lumMod val="50000"/>
                  <a:alpha val="75000"/>
                </a:schemeClr>
              </a:gs>
              <a:gs pos="83000">
                <a:schemeClr val="accent1">
                  <a:lumMod val="50000"/>
                  <a:alpha val="25000"/>
                </a:schemeClr>
              </a:gs>
              <a:gs pos="100000">
                <a:schemeClr val="accent1">
                  <a:lumMod val="50000"/>
                  <a:alpha val="75000"/>
                </a:schemeClr>
              </a:gs>
            </a:gsLst>
            <a:lin ang="135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600" b="1" dirty="0">
              <a:ln w="0"/>
              <a:solidFill>
                <a:schemeClr val="bg1">
                  <a:lumMod val="95000"/>
                </a:schemeClr>
              </a:solidFill>
              <a:effectLst>
                <a:outerShdw blurRad="38100" dist="19050" dir="2700000" algn="tl" rotWithShape="0">
                  <a:schemeClr val="dk1">
                    <a:alpha val="40000"/>
                  </a:schemeClr>
                </a:outerShdw>
              </a:effectLst>
            </a:endParaRPr>
          </a:p>
        </p:txBody>
      </p:sp>
      <p:sp>
        <p:nvSpPr>
          <p:cNvPr id="21" name="Rectangle 20"/>
          <p:cNvSpPr/>
          <p:nvPr/>
        </p:nvSpPr>
        <p:spPr>
          <a:xfrm>
            <a:off x="309064" y="234247"/>
            <a:ext cx="2135008" cy="923330"/>
          </a:xfrm>
          <a:prstGeom prst="rect">
            <a:avLst/>
          </a:prstGeom>
          <a:noFill/>
        </p:spPr>
        <p:txBody>
          <a:bodyPr wrap="none" lIns="91440" tIns="45720" rIns="91440" bIns="45720">
            <a:spAutoFit/>
          </a:bodyPr>
          <a:lstStyle/>
          <a:p>
            <a:pPr algn="ctr"/>
            <a:r>
              <a:rPr lang="en-US" sz="5400" dirty="0" smtClean="0">
                <a:ln w="19050">
                  <a:solidFill>
                    <a:srgbClr val="002060"/>
                  </a:solidFill>
                </a:ln>
                <a:solidFill>
                  <a:schemeClr val="bg1"/>
                </a:solidFill>
                <a:effectLst>
                  <a:outerShdw blurRad="38100" dist="19050" dir="2700000" algn="tl" rotWithShape="0">
                    <a:schemeClr val="dk1">
                      <a:alpha val="40000"/>
                    </a:schemeClr>
                  </a:outerShdw>
                </a:effectLst>
              </a:rPr>
              <a:t>Level 4</a:t>
            </a:r>
            <a:endParaRPr lang="en-US" sz="5400" b="0" cap="none" spc="0" dirty="0">
              <a:ln w="19050">
                <a:solidFill>
                  <a:srgbClr val="002060"/>
                </a:solidFill>
              </a:ln>
              <a:solidFill>
                <a:schemeClr val="bg1"/>
              </a:solidFill>
              <a:effectLst>
                <a:outerShdw blurRad="38100" dist="19050" dir="2700000" algn="tl" rotWithShape="0">
                  <a:schemeClr val="dk1">
                    <a:alpha val="40000"/>
                  </a:schemeClr>
                </a:outerShdw>
              </a:effectLst>
            </a:endParaRPr>
          </a:p>
        </p:txBody>
      </p:sp>
      <p:sp>
        <p:nvSpPr>
          <p:cNvPr id="22" name="Rectangle 21"/>
          <p:cNvSpPr/>
          <p:nvPr/>
        </p:nvSpPr>
        <p:spPr>
          <a:xfrm>
            <a:off x="2609101" y="3556978"/>
            <a:ext cx="6526595" cy="954107"/>
          </a:xfrm>
          <a:prstGeom prst="rect">
            <a:avLst/>
          </a:prstGeom>
          <a:noFill/>
        </p:spPr>
        <p:txBody>
          <a:bodyPr wrap="none" lIns="91440" tIns="45720" rIns="91440" bIns="45720">
            <a:spAutoFit/>
          </a:bodyPr>
          <a:lstStyle/>
          <a:p>
            <a:pPr algn="ctr"/>
            <a:r>
              <a:rPr lang="en-US" sz="2800" dirty="0" smtClean="0">
                <a:solidFill>
                  <a:schemeClr val="bg1"/>
                </a:solidFill>
              </a:rPr>
              <a:t>What if the most effective way to influence </a:t>
            </a:r>
          </a:p>
          <a:p>
            <a:pPr algn="ctr"/>
            <a:r>
              <a:rPr lang="en-US" sz="2800" dirty="0" smtClean="0">
                <a:solidFill>
                  <a:schemeClr val="bg1"/>
                </a:solidFill>
              </a:rPr>
              <a:t>the behavior of other people?</a:t>
            </a:r>
          </a:p>
        </p:txBody>
      </p:sp>
      <p:sp>
        <p:nvSpPr>
          <p:cNvPr id="26" name="Rectangle 25"/>
          <p:cNvSpPr/>
          <p:nvPr/>
        </p:nvSpPr>
        <p:spPr>
          <a:xfrm>
            <a:off x="1807800" y="5884404"/>
            <a:ext cx="3928294" cy="830997"/>
          </a:xfrm>
          <a:prstGeom prst="rect">
            <a:avLst/>
          </a:prstGeom>
          <a:noFill/>
        </p:spPr>
        <p:txBody>
          <a:bodyPr wrap="square" lIns="91440" tIns="45720" rIns="91440" bIns="45720">
            <a:spAutoFit/>
          </a:bodyPr>
          <a:lstStyle/>
          <a:p>
            <a:r>
              <a:rPr lang="en-US" sz="2400" dirty="0" smtClean="0">
                <a:solidFill>
                  <a:schemeClr val="bg1"/>
                </a:solidFill>
              </a:rPr>
              <a:t>Inspire them with your own conviction and actions</a:t>
            </a:r>
          </a:p>
        </p:txBody>
      </p:sp>
      <p:sp>
        <p:nvSpPr>
          <p:cNvPr id="28" name="Rectangle 27"/>
          <p:cNvSpPr/>
          <p:nvPr/>
        </p:nvSpPr>
        <p:spPr>
          <a:xfrm>
            <a:off x="0" y="1541249"/>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2708982" y="137723"/>
            <a:ext cx="3725453" cy="816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2861382" y="290123"/>
            <a:ext cx="3573053" cy="20672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761306" y="1254585"/>
            <a:ext cx="167093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0" y="2354866"/>
            <a:ext cx="2116899" cy="814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71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4997" y="621874"/>
            <a:ext cx="7282855" cy="5703769"/>
          </a:xfrm>
          <a:prstGeom prst="rect">
            <a:avLst/>
          </a:prstGeom>
        </p:spPr>
      </p:pic>
    </p:spTree>
    <p:extLst>
      <p:ext uri="{BB962C8B-B14F-4D97-AF65-F5344CB8AC3E}">
        <p14:creationId xmlns:p14="http://schemas.microsoft.com/office/powerpoint/2010/main" val="44383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1337</Words>
  <Application>Microsoft Macintosh PowerPoint</Application>
  <PresentationFormat>Widescreen</PresentationFormat>
  <Paragraphs>135</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 Harris Computer Corp.</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Antonini</dc:creator>
  <cp:lastModifiedBy>Darrow, Brandy</cp:lastModifiedBy>
  <cp:revision>85</cp:revision>
  <dcterms:created xsi:type="dcterms:W3CDTF">2016-05-13T18:02:53Z</dcterms:created>
  <dcterms:modified xsi:type="dcterms:W3CDTF">2018-01-05T16:53:35Z</dcterms:modified>
</cp:coreProperties>
</file>